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9" r:id="rId2"/>
    <p:sldId id="388" r:id="rId3"/>
    <p:sldId id="400" r:id="rId4"/>
    <p:sldId id="367" r:id="rId5"/>
    <p:sldId id="390" r:id="rId6"/>
    <p:sldId id="395" r:id="rId7"/>
    <p:sldId id="391" r:id="rId8"/>
    <p:sldId id="396" r:id="rId9"/>
    <p:sldId id="392" r:id="rId10"/>
    <p:sldId id="397" r:id="rId11"/>
    <p:sldId id="389" r:id="rId12"/>
    <p:sldId id="402" r:id="rId13"/>
    <p:sldId id="415" r:id="rId14"/>
    <p:sldId id="416" r:id="rId15"/>
    <p:sldId id="417" r:id="rId16"/>
    <p:sldId id="418" r:id="rId17"/>
    <p:sldId id="419" r:id="rId18"/>
    <p:sldId id="420" r:id="rId19"/>
    <p:sldId id="421" r:id="rId20"/>
    <p:sldId id="403" r:id="rId21"/>
    <p:sldId id="422" r:id="rId22"/>
    <p:sldId id="424" r:id="rId23"/>
    <p:sldId id="425" r:id="rId24"/>
    <p:sldId id="426" r:id="rId25"/>
    <p:sldId id="427" r:id="rId26"/>
    <p:sldId id="428" r:id="rId27"/>
    <p:sldId id="429" r:id="rId28"/>
    <p:sldId id="430" r:id="rId29"/>
    <p:sldId id="431" r:id="rId30"/>
    <p:sldId id="398" r:id="rId31"/>
    <p:sldId id="405" r:id="rId32"/>
    <p:sldId id="406" r:id="rId33"/>
    <p:sldId id="407" r:id="rId34"/>
    <p:sldId id="408" r:id="rId35"/>
    <p:sldId id="1452" r:id="rId36"/>
    <p:sldId id="410" r:id="rId37"/>
    <p:sldId id="411" r:id="rId38"/>
    <p:sldId id="412" r:id="rId39"/>
    <p:sldId id="385" r:id="rId40"/>
    <p:sldId id="386" r:id="rId41"/>
    <p:sldId id="1451"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89AD66-BCFA-4CBB-B92F-B58299094DF9}">
          <p14:sldIdLst>
            <p14:sldId id="259"/>
            <p14:sldId id="388"/>
            <p14:sldId id="400"/>
            <p14:sldId id="367"/>
            <p14:sldId id="390"/>
            <p14:sldId id="395"/>
            <p14:sldId id="391"/>
            <p14:sldId id="396"/>
            <p14:sldId id="392"/>
            <p14:sldId id="397"/>
            <p14:sldId id="389"/>
            <p14:sldId id="402"/>
            <p14:sldId id="415"/>
            <p14:sldId id="416"/>
            <p14:sldId id="417"/>
            <p14:sldId id="418"/>
            <p14:sldId id="419"/>
            <p14:sldId id="420"/>
            <p14:sldId id="421"/>
            <p14:sldId id="403"/>
            <p14:sldId id="422"/>
            <p14:sldId id="424"/>
            <p14:sldId id="425"/>
            <p14:sldId id="426"/>
            <p14:sldId id="427"/>
            <p14:sldId id="428"/>
            <p14:sldId id="429"/>
            <p14:sldId id="430"/>
            <p14:sldId id="431"/>
            <p14:sldId id="398"/>
            <p14:sldId id="405"/>
            <p14:sldId id="406"/>
            <p14:sldId id="407"/>
            <p14:sldId id="408"/>
            <p14:sldId id="1452"/>
            <p14:sldId id="410"/>
            <p14:sldId id="411"/>
            <p14:sldId id="412"/>
            <p14:sldId id="385"/>
            <p14:sldId id="386"/>
            <p14:sldId id="145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 Fair" initials="NF" lastIdx="2" clrIdx="0">
    <p:extLst>
      <p:ext uri="{19B8F6BF-5375-455C-9EA6-DF929625EA0E}">
        <p15:presenceInfo xmlns:p15="http://schemas.microsoft.com/office/powerpoint/2012/main" userId="S-1-5-21-93268019-1332177531-9526287-9645" providerId="AD"/>
      </p:ext>
    </p:extLst>
  </p:cmAuthor>
  <p:cmAuthor id="2" name="Anabela Pronto" initials="AP" lastIdx="1" clrIdx="1">
    <p:extLst>
      <p:ext uri="{19B8F6BF-5375-455C-9EA6-DF929625EA0E}">
        <p15:presenceInfo xmlns:p15="http://schemas.microsoft.com/office/powerpoint/2012/main" userId="a204ffa6973f4c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73A"/>
    <a:srgbClr val="CBBDC9"/>
    <a:srgbClr val="FFCC00"/>
    <a:srgbClr val="FF3300"/>
    <a:srgbClr val="FF9900"/>
    <a:srgbClr val="FF9966"/>
    <a:srgbClr val="FF9999"/>
    <a:srgbClr val="B61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6134" autoAdjust="0"/>
  </p:normalViewPr>
  <p:slideViewPr>
    <p:cSldViewPr snapToGrid="0">
      <p:cViewPr varScale="1">
        <p:scale>
          <a:sx n="98" d="100"/>
          <a:sy n="98" d="100"/>
        </p:scale>
        <p:origin x="11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AB05-8786-44C1-BEA1-B731D5698020}" type="datetimeFigureOut">
              <a:rPr lang="en-GB" smtClean="0"/>
              <a:t>27/09/2021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231AD-335B-404E-8185-D89357637BC2}" type="slidenum">
              <a:rPr lang="en-GB" smtClean="0"/>
              <a:t>‹#›</a:t>
            </a:fld>
            <a:endParaRPr lang="en-GB"/>
          </a:p>
        </p:txBody>
      </p:sp>
    </p:spTree>
    <p:extLst>
      <p:ext uri="{BB962C8B-B14F-4D97-AF65-F5344CB8AC3E}">
        <p14:creationId xmlns:p14="http://schemas.microsoft.com/office/powerpoint/2010/main" val="251310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a:t>
            </a:fld>
            <a:endParaRPr lang="en-GB"/>
          </a:p>
        </p:txBody>
      </p:sp>
    </p:spTree>
    <p:extLst>
      <p:ext uri="{BB962C8B-B14F-4D97-AF65-F5344CB8AC3E}">
        <p14:creationId xmlns:p14="http://schemas.microsoft.com/office/powerpoint/2010/main" val="3882163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10</a:t>
            </a:fld>
            <a:endParaRPr lang="en-GB"/>
          </a:p>
        </p:txBody>
      </p:sp>
    </p:spTree>
    <p:extLst>
      <p:ext uri="{BB962C8B-B14F-4D97-AF65-F5344CB8AC3E}">
        <p14:creationId xmlns:p14="http://schemas.microsoft.com/office/powerpoint/2010/main" val="50403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11</a:t>
            </a:fld>
            <a:endParaRPr lang="en-GB"/>
          </a:p>
        </p:txBody>
      </p:sp>
    </p:spTree>
    <p:extLst>
      <p:ext uri="{BB962C8B-B14F-4D97-AF65-F5344CB8AC3E}">
        <p14:creationId xmlns:p14="http://schemas.microsoft.com/office/powerpoint/2010/main" val="97114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12</a:t>
            </a:fld>
            <a:endParaRPr lang="en-GB"/>
          </a:p>
        </p:txBody>
      </p:sp>
    </p:spTree>
    <p:extLst>
      <p:ext uri="{BB962C8B-B14F-4D97-AF65-F5344CB8AC3E}">
        <p14:creationId xmlns:p14="http://schemas.microsoft.com/office/powerpoint/2010/main" val="100781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13</a:t>
            </a:fld>
            <a:endParaRPr lang="en-GB"/>
          </a:p>
        </p:txBody>
      </p:sp>
    </p:spTree>
    <p:extLst>
      <p:ext uri="{BB962C8B-B14F-4D97-AF65-F5344CB8AC3E}">
        <p14:creationId xmlns:p14="http://schemas.microsoft.com/office/powerpoint/2010/main" val="273204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14</a:t>
            </a:fld>
            <a:endParaRPr lang="en-GB"/>
          </a:p>
        </p:txBody>
      </p:sp>
    </p:spTree>
    <p:extLst>
      <p:ext uri="{BB962C8B-B14F-4D97-AF65-F5344CB8AC3E}">
        <p14:creationId xmlns:p14="http://schemas.microsoft.com/office/powerpoint/2010/main" val="137707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15</a:t>
            </a:fld>
            <a:endParaRPr lang="en-GB"/>
          </a:p>
        </p:txBody>
      </p:sp>
    </p:spTree>
    <p:extLst>
      <p:ext uri="{BB962C8B-B14F-4D97-AF65-F5344CB8AC3E}">
        <p14:creationId xmlns:p14="http://schemas.microsoft.com/office/powerpoint/2010/main" val="127189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16</a:t>
            </a:fld>
            <a:endParaRPr lang="en-GB"/>
          </a:p>
        </p:txBody>
      </p:sp>
    </p:spTree>
    <p:extLst>
      <p:ext uri="{BB962C8B-B14F-4D97-AF65-F5344CB8AC3E}">
        <p14:creationId xmlns:p14="http://schemas.microsoft.com/office/powerpoint/2010/main" val="145047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17</a:t>
            </a:fld>
            <a:endParaRPr lang="en-GB"/>
          </a:p>
        </p:txBody>
      </p:sp>
    </p:spTree>
    <p:extLst>
      <p:ext uri="{BB962C8B-B14F-4D97-AF65-F5344CB8AC3E}">
        <p14:creationId xmlns:p14="http://schemas.microsoft.com/office/powerpoint/2010/main" val="2749798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18</a:t>
            </a:fld>
            <a:endParaRPr lang="en-GB"/>
          </a:p>
        </p:txBody>
      </p:sp>
    </p:spTree>
    <p:extLst>
      <p:ext uri="{BB962C8B-B14F-4D97-AF65-F5344CB8AC3E}">
        <p14:creationId xmlns:p14="http://schemas.microsoft.com/office/powerpoint/2010/main" val="3715006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19</a:t>
            </a:fld>
            <a:endParaRPr lang="en-GB"/>
          </a:p>
        </p:txBody>
      </p:sp>
    </p:spTree>
    <p:extLst>
      <p:ext uri="{BB962C8B-B14F-4D97-AF65-F5344CB8AC3E}">
        <p14:creationId xmlns:p14="http://schemas.microsoft.com/office/powerpoint/2010/main" val="32567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a:t>
            </a:fld>
            <a:endParaRPr lang="en-GB"/>
          </a:p>
        </p:txBody>
      </p:sp>
    </p:spTree>
    <p:extLst>
      <p:ext uri="{BB962C8B-B14F-4D97-AF65-F5344CB8AC3E}">
        <p14:creationId xmlns:p14="http://schemas.microsoft.com/office/powerpoint/2010/main" val="273478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20</a:t>
            </a:fld>
            <a:endParaRPr lang="en-GB"/>
          </a:p>
        </p:txBody>
      </p:sp>
    </p:spTree>
    <p:extLst>
      <p:ext uri="{BB962C8B-B14F-4D97-AF65-F5344CB8AC3E}">
        <p14:creationId xmlns:p14="http://schemas.microsoft.com/office/powerpoint/2010/main" val="2228787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21</a:t>
            </a:fld>
            <a:endParaRPr lang="en-GB"/>
          </a:p>
        </p:txBody>
      </p:sp>
    </p:spTree>
    <p:extLst>
      <p:ext uri="{BB962C8B-B14F-4D97-AF65-F5344CB8AC3E}">
        <p14:creationId xmlns:p14="http://schemas.microsoft.com/office/powerpoint/2010/main" val="1601036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22</a:t>
            </a:fld>
            <a:endParaRPr lang="en-GB"/>
          </a:p>
        </p:txBody>
      </p:sp>
    </p:spTree>
    <p:extLst>
      <p:ext uri="{BB962C8B-B14F-4D97-AF65-F5344CB8AC3E}">
        <p14:creationId xmlns:p14="http://schemas.microsoft.com/office/powerpoint/2010/main" val="205157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23</a:t>
            </a:fld>
            <a:endParaRPr lang="en-GB"/>
          </a:p>
        </p:txBody>
      </p:sp>
    </p:spTree>
    <p:extLst>
      <p:ext uri="{BB962C8B-B14F-4D97-AF65-F5344CB8AC3E}">
        <p14:creationId xmlns:p14="http://schemas.microsoft.com/office/powerpoint/2010/main" val="852211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24</a:t>
            </a:fld>
            <a:endParaRPr lang="en-GB"/>
          </a:p>
        </p:txBody>
      </p:sp>
    </p:spTree>
    <p:extLst>
      <p:ext uri="{BB962C8B-B14F-4D97-AF65-F5344CB8AC3E}">
        <p14:creationId xmlns:p14="http://schemas.microsoft.com/office/powerpoint/2010/main" val="3531819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25</a:t>
            </a:fld>
            <a:endParaRPr lang="en-GB"/>
          </a:p>
        </p:txBody>
      </p:sp>
    </p:spTree>
    <p:extLst>
      <p:ext uri="{BB962C8B-B14F-4D97-AF65-F5344CB8AC3E}">
        <p14:creationId xmlns:p14="http://schemas.microsoft.com/office/powerpoint/2010/main" val="209567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26</a:t>
            </a:fld>
            <a:endParaRPr lang="en-GB"/>
          </a:p>
        </p:txBody>
      </p:sp>
    </p:spTree>
    <p:extLst>
      <p:ext uri="{BB962C8B-B14F-4D97-AF65-F5344CB8AC3E}">
        <p14:creationId xmlns:p14="http://schemas.microsoft.com/office/powerpoint/2010/main" val="88195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27</a:t>
            </a:fld>
            <a:endParaRPr lang="en-GB"/>
          </a:p>
        </p:txBody>
      </p:sp>
    </p:spTree>
    <p:extLst>
      <p:ext uri="{BB962C8B-B14F-4D97-AF65-F5344CB8AC3E}">
        <p14:creationId xmlns:p14="http://schemas.microsoft.com/office/powerpoint/2010/main" val="3754363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28</a:t>
            </a:fld>
            <a:endParaRPr lang="en-GB"/>
          </a:p>
        </p:txBody>
      </p:sp>
    </p:spTree>
    <p:extLst>
      <p:ext uri="{BB962C8B-B14F-4D97-AF65-F5344CB8AC3E}">
        <p14:creationId xmlns:p14="http://schemas.microsoft.com/office/powerpoint/2010/main" val="1687914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29</a:t>
            </a:fld>
            <a:endParaRPr lang="en-GB"/>
          </a:p>
        </p:txBody>
      </p:sp>
    </p:spTree>
    <p:extLst>
      <p:ext uri="{BB962C8B-B14F-4D97-AF65-F5344CB8AC3E}">
        <p14:creationId xmlns:p14="http://schemas.microsoft.com/office/powerpoint/2010/main" val="107964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a:t>
            </a:fld>
            <a:endParaRPr lang="en-GB"/>
          </a:p>
        </p:txBody>
      </p:sp>
    </p:spTree>
    <p:extLst>
      <p:ext uri="{BB962C8B-B14F-4D97-AF65-F5344CB8AC3E}">
        <p14:creationId xmlns:p14="http://schemas.microsoft.com/office/powerpoint/2010/main" val="91767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30</a:t>
            </a:fld>
            <a:endParaRPr lang="en-GB"/>
          </a:p>
        </p:txBody>
      </p:sp>
    </p:spTree>
    <p:extLst>
      <p:ext uri="{BB962C8B-B14F-4D97-AF65-F5344CB8AC3E}">
        <p14:creationId xmlns:p14="http://schemas.microsoft.com/office/powerpoint/2010/main" val="1373010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31</a:t>
            </a:fld>
            <a:endParaRPr lang="en-GB"/>
          </a:p>
        </p:txBody>
      </p:sp>
    </p:spTree>
    <p:extLst>
      <p:ext uri="{BB962C8B-B14F-4D97-AF65-F5344CB8AC3E}">
        <p14:creationId xmlns:p14="http://schemas.microsoft.com/office/powerpoint/2010/main" val="1499680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32</a:t>
            </a:fld>
            <a:endParaRPr lang="en-GB"/>
          </a:p>
        </p:txBody>
      </p:sp>
    </p:spTree>
    <p:extLst>
      <p:ext uri="{BB962C8B-B14F-4D97-AF65-F5344CB8AC3E}">
        <p14:creationId xmlns:p14="http://schemas.microsoft.com/office/powerpoint/2010/main" val="3574607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33</a:t>
            </a:fld>
            <a:endParaRPr lang="en-GB"/>
          </a:p>
        </p:txBody>
      </p:sp>
    </p:spTree>
    <p:extLst>
      <p:ext uri="{BB962C8B-B14F-4D97-AF65-F5344CB8AC3E}">
        <p14:creationId xmlns:p14="http://schemas.microsoft.com/office/powerpoint/2010/main" val="1058882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34</a:t>
            </a:fld>
            <a:endParaRPr lang="en-GB"/>
          </a:p>
        </p:txBody>
      </p:sp>
    </p:spTree>
    <p:extLst>
      <p:ext uri="{BB962C8B-B14F-4D97-AF65-F5344CB8AC3E}">
        <p14:creationId xmlns:p14="http://schemas.microsoft.com/office/powerpoint/2010/main" val="3204138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35</a:t>
            </a:fld>
            <a:endParaRPr lang="en-GB"/>
          </a:p>
        </p:txBody>
      </p:sp>
    </p:spTree>
    <p:extLst>
      <p:ext uri="{BB962C8B-B14F-4D97-AF65-F5344CB8AC3E}">
        <p14:creationId xmlns:p14="http://schemas.microsoft.com/office/powerpoint/2010/main" val="530296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36</a:t>
            </a:fld>
            <a:endParaRPr lang="en-GB"/>
          </a:p>
        </p:txBody>
      </p:sp>
    </p:spTree>
    <p:extLst>
      <p:ext uri="{BB962C8B-B14F-4D97-AF65-F5344CB8AC3E}">
        <p14:creationId xmlns:p14="http://schemas.microsoft.com/office/powerpoint/2010/main" val="1698493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37</a:t>
            </a:fld>
            <a:endParaRPr lang="en-GB"/>
          </a:p>
        </p:txBody>
      </p:sp>
    </p:spTree>
    <p:extLst>
      <p:ext uri="{BB962C8B-B14F-4D97-AF65-F5344CB8AC3E}">
        <p14:creationId xmlns:p14="http://schemas.microsoft.com/office/powerpoint/2010/main" val="1853869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38</a:t>
            </a:fld>
            <a:endParaRPr lang="en-GB"/>
          </a:p>
        </p:txBody>
      </p:sp>
    </p:spTree>
    <p:extLst>
      <p:ext uri="{BB962C8B-B14F-4D97-AF65-F5344CB8AC3E}">
        <p14:creationId xmlns:p14="http://schemas.microsoft.com/office/powerpoint/2010/main" val="2520499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some questions are asked to …</a:t>
            </a:r>
          </a:p>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39</a:t>
            </a:fld>
            <a:endParaRPr lang="en-GB"/>
          </a:p>
        </p:txBody>
      </p:sp>
    </p:spTree>
    <p:extLst>
      <p:ext uri="{BB962C8B-B14F-4D97-AF65-F5344CB8AC3E}">
        <p14:creationId xmlns:p14="http://schemas.microsoft.com/office/powerpoint/2010/main" val="87812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4</a:t>
            </a:fld>
            <a:endParaRPr lang="en-GB"/>
          </a:p>
        </p:txBody>
      </p:sp>
    </p:spTree>
    <p:extLst>
      <p:ext uri="{BB962C8B-B14F-4D97-AF65-F5344CB8AC3E}">
        <p14:creationId xmlns:p14="http://schemas.microsoft.com/office/powerpoint/2010/main" val="897165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presents some conclusions related to the various contents of this module </a:t>
            </a:r>
            <a:r>
              <a:rPr lang="pt-PT" dirty="0"/>
              <a:t>…</a:t>
            </a:r>
          </a:p>
        </p:txBody>
      </p:sp>
      <p:sp>
        <p:nvSpPr>
          <p:cNvPr id="4" name="Slide Number Placeholder 3"/>
          <p:cNvSpPr>
            <a:spLocks noGrp="1"/>
          </p:cNvSpPr>
          <p:nvPr>
            <p:ph type="sldNum" sz="quarter" idx="5"/>
          </p:nvPr>
        </p:nvSpPr>
        <p:spPr/>
        <p:txBody>
          <a:bodyPr/>
          <a:lstStyle/>
          <a:p>
            <a:fld id="{7F5231AD-335B-404E-8185-D89357637BC2}" type="slidenum">
              <a:rPr lang="en-GB" smtClean="0"/>
              <a:t>40</a:t>
            </a:fld>
            <a:endParaRPr lang="en-GB"/>
          </a:p>
        </p:txBody>
      </p:sp>
    </p:spTree>
    <p:extLst>
      <p:ext uri="{BB962C8B-B14F-4D97-AF65-F5344CB8AC3E}">
        <p14:creationId xmlns:p14="http://schemas.microsoft.com/office/powerpoint/2010/main" val="16750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5</a:t>
            </a:fld>
            <a:endParaRPr lang="en-GB"/>
          </a:p>
        </p:txBody>
      </p:sp>
    </p:spTree>
    <p:extLst>
      <p:ext uri="{BB962C8B-B14F-4D97-AF65-F5344CB8AC3E}">
        <p14:creationId xmlns:p14="http://schemas.microsoft.com/office/powerpoint/2010/main" val="35510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6</a:t>
            </a:fld>
            <a:endParaRPr lang="en-GB"/>
          </a:p>
        </p:txBody>
      </p:sp>
    </p:spTree>
    <p:extLst>
      <p:ext uri="{BB962C8B-B14F-4D97-AF65-F5344CB8AC3E}">
        <p14:creationId xmlns:p14="http://schemas.microsoft.com/office/powerpoint/2010/main" val="191848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7</a:t>
            </a:fld>
            <a:endParaRPr lang="en-GB"/>
          </a:p>
        </p:txBody>
      </p:sp>
    </p:spTree>
    <p:extLst>
      <p:ext uri="{BB962C8B-B14F-4D97-AF65-F5344CB8AC3E}">
        <p14:creationId xmlns:p14="http://schemas.microsoft.com/office/powerpoint/2010/main" val="2116909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7F5231AD-335B-404E-8185-D89357637BC2}" type="slidenum">
              <a:rPr lang="en-GB" smtClean="0"/>
              <a:t>8</a:t>
            </a:fld>
            <a:endParaRPr lang="en-GB"/>
          </a:p>
        </p:txBody>
      </p:sp>
    </p:spTree>
    <p:extLst>
      <p:ext uri="{BB962C8B-B14F-4D97-AF65-F5344CB8AC3E}">
        <p14:creationId xmlns:p14="http://schemas.microsoft.com/office/powerpoint/2010/main" val="1072881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This slide presents the main goal and also the mission of ZDMP …</a:t>
            </a:r>
          </a:p>
        </p:txBody>
      </p:sp>
      <p:sp>
        <p:nvSpPr>
          <p:cNvPr id="4" name="Slide Number Placeholder 3"/>
          <p:cNvSpPr>
            <a:spLocks noGrp="1"/>
          </p:cNvSpPr>
          <p:nvPr>
            <p:ph type="sldNum" sz="quarter" idx="5"/>
          </p:nvPr>
        </p:nvSpPr>
        <p:spPr/>
        <p:txBody>
          <a:bodyPr/>
          <a:lstStyle/>
          <a:p>
            <a:fld id="{7F5231AD-335B-404E-8185-D89357637BC2}" type="slidenum">
              <a:rPr lang="en-GB" smtClean="0"/>
              <a:t>9</a:t>
            </a:fld>
            <a:endParaRPr lang="en-GB"/>
          </a:p>
        </p:txBody>
      </p:sp>
    </p:spTree>
    <p:extLst>
      <p:ext uri="{BB962C8B-B14F-4D97-AF65-F5344CB8AC3E}">
        <p14:creationId xmlns:p14="http://schemas.microsoft.com/office/powerpoint/2010/main" val="369353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Slide - Text / Bullet Level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C73F5-933C-435A-A71F-A7DBA0BC556A}"/>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a:defRPr sz="3200">
                <a:solidFill>
                  <a:srgbClr val="9F373A"/>
                </a:solidFill>
                <a:latin typeface="Calibri" panose="020F0502020204030204" pitchFamily="34" charset="0"/>
              </a:defRPr>
            </a:lvl1pPr>
            <a:lvl2pPr>
              <a:buClr>
                <a:srgbClr val="C00000"/>
              </a:buClr>
              <a:defRPr sz="2800">
                <a:solidFill>
                  <a:schemeClr val="tx1"/>
                </a:solidFill>
                <a:latin typeface="Calibri" panose="020F0502020204030204" pitchFamily="34" charset="0"/>
              </a:defRPr>
            </a:lvl2pPr>
            <a:lvl3pPr>
              <a:buClr>
                <a:srgbClr val="C00000"/>
              </a:buClr>
              <a:defRPr sz="2400">
                <a:solidFill>
                  <a:schemeClr val="tx1"/>
                </a:solidFill>
                <a:latin typeface="Calibri" panose="020F0502020204030204" pitchFamily="34" charset="0"/>
              </a:defRPr>
            </a:lvl3pPr>
            <a:lvl4pPr>
              <a:buClr>
                <a:srgbClr val="C00000"/>
              </a:buClr>
              <a:defRPr sz="2000">
                <a:solidFill>
                  <a:schemeClr val="tx1"/>
                </a:solidFill>
                <a:latin typeface="Calibri" panose="020F0502020204030204" pitchFamily="34" charset="0"/>
              </a:defRPr>
            </a:lvl4pPr>
            <a:lvl5pPr>
              <a:buClr>
                <a:srgbClr val="C00000"/>
              </a:buClr>
              <a:defRPr sz="2000">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7751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andard Slide - Text / Bullet Level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C73F5-933C-435A-A71F-A7DBA0BC556A}"/>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2" name="Title 1"/>
          <p:cNvSpPr>
            <a:spLocks noGrp="1"/>
          </p:cNvSpPr>
          <p:nvPr>
            <p:ph type="title" hasCustomPrompt="1"/>
          </p:nvPr>
        </p:nvSpPr>
        <p:spPr/>
        <p:txBody>
          <a:bodyPr/>
          <a:lstStyle>
            <a:lvl1pPr>
              <a:defRPr/>
            </a:lvl1pPr>
          </a:lstStyle>
          <a:p>
            <a:r>
              <a:rPr lang="en-US" dirty="0"/>
              <a:t>2 Columns</a:t>
            </a:r>
            <a:endParaRPr lang="en-GB" dirty="0"/>
          </a:p>
        </p:txBody>
      </p:sp>
      <p:sp>
        <p:nvSpPr>
          <p:cNvPr id="6" name="Content Placeholder 10">
            <a:extLst>
              <a:ext uri="{FF2B5EF4-FFF2-40B4-BE49-F238E27FC236}">
                <a16:creationId xmlns:a16="http://schemas.microsoft.com/office/drawing/2014/main" id="{3353F3EB-BE62-4EDC-A231-388F76EE327B}"/>
              </a:ext>
            </a:extLst>
          </p:cNvPr>
          <p:cNvSpPr>
            <a:spLocks noGrp="1"/>
          </p:cNvSpPr>
          <p:nvPr>
            <p:ph sz="quarter" idx="11"/>
          </p:nvPr>
        </p:nvSpPr>
        <p:spPr>
          <a:xfrm>
            <a:off x="390618" y="1412776"/>
            <a:ext cx="5513361" cy="5129312"/>
          </a:xfrm>
          <a:prstGeom prst="rect">
            <a:avLst/>
          </a:prstGeom>
        </p:spPr>
        <p:txBody>
          <a:bodyPr/>
          <a:lstStyle>
            <a:lvl1pPr>
              <a:defRPr sz="3200">
                <a:solidFill>
                  <a:srgbClr val="9F373A"/>
                </a:solidFill>
                <a:latin typeface="Calibri" panose="020F0502020204030204" pitchFamily="34" charset="0"/>
              </a:defRPr>
            </a:lvl1pPr>
            <a:lvl2pPr>
              <a:buClr>
                <a:srgbClr val="9F373A"/>
              </a:buClr>
              <a:defRPr sz="2800">
                <a:solidFill>
                  <a:srgbClr val="9F373A"/>
                </a:solidFill>
                <a:latin typeface="Calibri" panose="020F0502020204030204" pitchFamily="34" charset="0"/>
              </a:defRPr>
            </a:lvl2pPr>
            <a:lvl3pPr>
              <a:buClr>
                <a:srgbClr val="9F373A"/>
              </a:buClr>
              <a:defRPr sz="2400">
                <a:solidFill>
                  <a:srgbClr val="9F373A"/>
                </a:solidFill>
                <a:latin typeface="Calibri" panose="020F0502020204030204" pitchFamily="34" charset="0"/>
              </a:defRPr>
            </a:lvl3pPr>
            <a:lvl4pPr>
              <a:buClr>
                <a:srgbClr val="9F373A"/>
              </a:buClr>
              <a:defRPr sz="2000">
                <a:solidFill>
                  <a:srgbClr val="9F373A"/>
                </a:solidFill>
                <a:latin typeface="Calibri" panose="020F0502020204030204" pitchFamily="34" charset="0"/>
              </a:defRPr>
            </a:lvl4pPr>
            <a:lvl5pPr>
              <a:buClr>
                <a:srgbClr val="9F373A"/>
              </a:buClr>
              <a:defRPr sz="2000">
                <a:solidFill>
                  <a:srgbClr val="9F373A"/>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10">
            <a:extLst>
              <a:ext uri="{FF2B5EF4-FFF2-40B4-BE49-F238E27FC236}">
                <a16:creationId xmlns:a16="http://schemas.microsoft.com/office/drawing/2014/main" id="{136DB6F5-CF81-4ADE-B701-794D3FF2E6C7}"/>
              </a:ext>
            </a:extLst>
          </p:cNvPr>
          <p:cNvSpPr>
            <a:spLocks noGrp="1"/>
          </p:cNvSpPr>
          <p:nvPr>
            <p:ph sz="quarter" idx="12"/>
          </p:nvPr>
        </p:nvSpPr>
        <p:spPr>
          <a:xfrm>
            <a:off x="6192012" y="1412776"/>
            <a:ext cx="5513361" cy="5129312"/>
          </a:xfrm>
          <a:prstGeom prst="rect">
            <a:avLst/>
          </a:prstGeom>
        </p:spPr>
        <p:txBody>
          <a:bodyPr/>
          <a:lstStyle>
            <a:lvl1pPr>
              <a:defRPr sz="3200">
                <a:solidFill>
                  <a:srgbClr val="9F373A"/>
                </a:solidFill>
                <a:latin typeface="Calibri" panose="020F0502020204030204" pitchFamily="34" charset="0"/>
              </a:defRPr>
            </a:lvl1pPr>
            <a:lvl2pPr>
              <a:buClr>
                <a:srgbClr val="9F373A"/>
              </a:buClr>
              <a:defRPr sz="2800">
                <a:latin typeface="Calibri" panose="020F0502020204030204" pitchFamily="34" charset="0"/>
              </a:defRPr>
            </a:lvl2pPr>
            <a:lvl3pPr>
              <a:buClr>
                <a:srgbClr val="9F373A"/>
              </a:buClr>
              <a:defRPr sz="2400">
                <a:latin typeface="Calibri" panose="020F0502020204030204" pitchFamily="34" charset="0"/>
              </a:defRPr>
            </a:lvl3pPr>
            <a:lvl4pPr>
              <a:buClr>
                <a:srgbClr val="9F373A"/>
              </a:buClr>
              <a:defRPr sz="2000">
                <a:latin typeface="Calibri" panose="020F0502020204030204" pitchFamily="34" charset="0"/>
              </a:defRPr>
            </a:lvl4pPr>
            <a:lvl5pPr>
              <a:buClr>
                <a:srgbClr val="9F373A"/>
              </a:buClr>
              <a:defRPr sz="20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080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tandard Slide - Text / Bullet Level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C73F5-933C-435A-A71F-A7DBA0BC556A}"/>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2" name="Title 1"/>
          <p:cNvSpPr>
            <a:spLocks noGrp="1"/>
          </p:cNvSpPr>
          <p:nvPr>
            <p:ph type="title" hasCustomPrompt="1"/>
          </p:nvPr>
        </p:nvSpPr>
        <p:spPr/>
        <p:txBody>
          <a:bodyPr/>
          <a:lstStyle>
            <a:lvl1pPr>
              <a:defRPr/>
            </a:lvl1pPr>
          </a:lstStyle>
          <a:p>
            <a:r>
              <a:rPr lang="en-US" dirty="0"/>
              <a:t>Table – Simple1 – All Borders</a:t>
            </a:r>
            <a:endParaRPr lang="en-GB" dirty="0"/>
          </a:p>
        </p:txBody>
      </p:sp>
      <p:graphicFrame>
        <p:nvGraphicFramePr>
          <p:cNvPr id="9" name="Table 8">
            <a:extLst>
              <a:ext uri="{FF2B5EF4-FFF2-40B4-BE49-F238E27FC236}">
                <a16:creationId xmlns:a16="http://schemas.microsoft.com/office/drawing/2014/main" id="{DE4637FF-91B4-4579-A696-8E6A8CDF1E06}"/>
              </a:ext>
            </a:extLst>
          </p:cNvPr>
          <p:cNvGraphicFramePr>
            <a:graphicFrameLocks noGrp="1"/>
          </p:cNvGraphicFramePr>
          <p:nvPr userDrawn="1">
            <p:extLst>
              <p:ext uri="{D42A27DB-BD31-4B8C-83A1-F6EECF244321}">
                <p14:modId xmlns:p14="http://schemas.microsoft.com/office/powerpoint/2010/main" val="701406691"/>
              </p:ext>
            </p:extLst>
          </p:nvPr>
        </p:nvGraphicFramePr>
        <p:xfrm>
          <a:off x="402173" y="2183079"/>
          <a:ext cx="11398244" cy="1854200"/>
        </p:xfrm>
        <a:graphic>
          <a:graphicData uri="http://schemas.openxmlformats.org/drawingml/2006/table">
            <a:tbl>
              <a:tblPr firstRow="1" bandRow="1">
                <a:tableStyleId>{9DCAF9ED-07DC-4A11-8D7F-57B35C25682E}</a:tableStyleId>
              </a:tblPr>
              <a:tblGrid>
                <a:gridCol w="2849561">
                  <a:extLst>
                    <a:ext uri="{9D8B030D-6E8A-4147-A177-3AD203B41FA5}">
                      <a16:colId xmlns:a16="http://schemas.microsoft.com/office/drawing/2014/main" val="20000"/>
                    </a:ext>
                  </a:extLst>
                </a:gridCol>
                <a:gridCol w="2849561">
                  <a:extLst>
                    <a:ext uri="{9D8B030D-6E8A-4147-A177-3AD203B41FA5}">
                      <a16:colId xmlns:a16="http://schemas.microsoft.com/office/drawing/2014/main" val="20001"/>
                    </a:ext>
                  </a:extLst>
                </a:gridCol>
                <a:gridCol w="2849561">
                  <a:extLst>
                    <a:ext uri="{9D8B030D-6E8A-4147-A177-3AD203B41FA5}">
                      <a16:colId xmlns:a16="http://schemas.microsoft.com/office/drawing/2014/main" val="20002"/>
                    </a:ext>
                  </a:extLst>
                </a:gridCol>
                <a:gridCol w="2849561">
                  <a:extLst>
                    <a:ext uri="{9D8B030D-6E8A-4147-A177-3AD203B41FA5}">
                      <a16:colId xmlns:a16="http://schemas.microsoft.com/office/drawing/2014/main" val="20003"/>
                    </a:ext>
                  </a:extLst>
                </a:gridCol>
              </a:tblGrid>
              <a:tr h="370840">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n>
                          <a:solidFill>
                            <a:srgbClr val="7030A0"/>
                          </a:solidFill>
                        </a:ln>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Content Placeholder 10">
            <a:extLst>
              <a:ext uri="{FF2B5EF4-FFF2-40B4-BE49-F238E27FC236}">
                <a16:creationId xmlns:a16="http://schemas.microsoft.com/office/drawing/2014/main" id="{8BBA03D6-F29F-4C59-96A9-CD198F5AEC01}"/>
              </a:ext>
            </a:extLst>
          </p:cNvPr>
          <p:cNvSpPr>
            <a:spLocks noGrp="1"/>
          </p:cNvSpPr>
          <p:nvPr>
            <p:ph sz="quarter" idx="11"/>
          </p:nvPr>
        </p:nvSpPr>
        <p:spPr>
          <a:xfrm>
            <a:off x="390617" y="1412776"/>
            <a:ext cx="11409800" cy="504056"/>
          </a:xfrm>
          <a:prstGeom prst="rect">
            <a:avLst/>
          </a:prstGeom>
        </p:spPr>
        <p:txBody>
          <a:bodyPr/>
          <a:lstStyle>
            <a:lvl1pPr marL="361950" indent="-361950">
              <a:buFont typeface="Wingdings" panose="05000000000000000000" pitchFamily="2" charset="2"/>
              <a:buChar char="§"/>
              <a:defRPr sz="3200">
                <a:solidFill>
                  <a:srgbClr val="9F373A"/>
                </a:solidFill>
                <a:latin typeface="Calibri" panose="020F0502020204030204" pitchFamily="34" charset="0"/>
              </a:defRPr>
            </a:lvl1pPr>
            <a:lvl2pPr>
              <a:defRPr sz="2800"/>
            </a:lvl2pPr>
            <a:lvl3pPr>
              <a:defRPr sz="2400"/>
            </a:lvl3pPr>
            <a:lvl4pPr>
              <a:defRPr sz="2000"/>
            </a:lvl4pPr>
            <a:lvl5pPr>
              <a:defRPr sz="2000"/>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187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Hea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6" name="Title 1"/>
          <p:cNvSpPr txBox="1">
            <a:spLocks/>
          </p:cNvSpPr>
          <p:nvPr userDrawn="1"/>
        </p:nvSpPr>
        <p:spPr>
          <a:xfrm>
            <a:off x="1595432" y="143521"/>
            <a:ext cx="10632081" cy="595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rgbClr val="7030A0"/>
                </a:solidFill>
                <a:latin typeface="+mj-lt"/>
                <a:ea typeface="+mj-ea"/>
                <a:cs typeface="+mj-cs"/>
              </a:defRPr>
            </a:lvl1pPr>
          </a:lstStyle>
          <a:p>
            <a:r>
              <a:rPr lang="en-US" sz="3600" dirty="0">
                <a:solidFill>
                  <a:srgbClr val="9F373A"/>
                </a:solidFill>
                <a:latin typeface="Arial" panose="020B0604020202020204" pitchFamily="34" charset="0"/>
                <a:cs typeface="Arial" panose="020B0604020202020204" pitchFamily="34" charset="0"/>
              </a:rPr>
              <a:t>Zero Defects Manufacturing Platform</a:t>
            </a:r>
          </a:p>
        </p:txBody>
      </p:sp>
      <p:sp>
        <p:nvSpPr>
          <p:cNvPr id="7" name="Text Placeholder 8"/>
          <p:cNvSpPr>
            <a:spLocks noGrp="1"/>
          </p:cNvSpPr>
          <p:nvPr>
            <p:ph type="body" sz="quarter" idx="13" hasCustomPrompt="1"/>
          </p:nvPr>
        </p:nvSpPr>
        <p:spPr>
          <a:xfrm>
            <a:off x="719403" y="3717032"/>
            <a:ext cx="10752667" cy="823044"/>
          </a:xfrm>
          <a:prstGeom prst="rect">
            <a:avLst/>
          </a:prstGeom>
        </p:spPr>
        <p:txBody>
          <a:bodyPr/>
          <a:lstStyle>
            <a:lvl1pPr algn="ctr">
              <a:defRPr lang="en-US" sz="44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[Main Title]&gt;</a:t>
            </a:r>
          </a:p>
        </p:txBody>
      </p:sp>
      <p:sp>
        <p:nvSpPr>
          <p:cNvPr id="10" name="Text Placeholder 8"/>
          <p:cNvSpPr>
            <a:spLocks noGrp="1"/>
          </p:cNvSpPr>
          <p:nvPr>
            <p:ph type="body" sz="quarter" idx="19" hasCustomPrompt="1"/>
          </p:nvPr>
        </p:nvSpPr>
        <p:spPr>
          <a:xfrm>
            <a:off x="719403" y="4648496"/>
            <a:ext cx="10752667" cy="823044"/>
          </a:xfrm>
          <a:prstGeom prst="rect">
            <a:avLst/>
          </a:prstGeom>
        </p:spPr>
        <p:txBody>
          <a:bodyPr/>
          <a:lstStyle>
            <a:lvl1pPr algn="ctr">
              <a:defRPr lang="en-US" sz="32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a:t>
            </a:r>
            <a:r>
              <a:rPr lang="en-US" dirty="0" err="1"/>
              <a:t>yyyy</a:t>
            </a:r>
            <a:r>
              <a:rPr lang="en-US" dirty="0"/>
              <a:t>-mm-</a:t>
            </a:r>
            <a:r>
              <a:rPr lang="en-US" dirty="0" err="1"/>
              <a:t>dd</a:t>
            </a:r>
            <a:r>
              <a:rPr lang="en-US" dirty="0"/>
              <a:t>/</a:t>
            </a:r>
            <a:r>
              <a:rPr lang="en-US" dirty="0" err="1"/>
              <a:t>yy</a:t>
            </a:r>
            <a:r>
              <a:rPr lang="en-US" dirty="0"/>
              <a:t>] – [Location]&gt;</a:t>
            </a:r>
          </a:p>
        </p:txBody>
      </p:sp>
      <p:sp>
        <p:nvSpPr>
          <p:cNvPr id="11" name="Text Placeholder 8"/>
          <p:cNvSpPr>
            <a:spLocks noGrp="1"/>
          </p:cNvSpPr>
          <p:nvPr>
            <p:ph type="body" sz="quarter" idx="20" hasCustomPrompt="1"/>
          </p:nvPr>
        </p:nvSpPr>
        <p:spPr>
          <a:xfrm>
            <a:off x="719403" y="5630292"/>
            <a:ext cx="10752667" cy="823044"/>
          </a:xfrm>
          <a:prstGeom prst="rect">
            <a:avLst/>
          </a:prstGeom>
        </p:spPr>
        <p:txBody>
          <a:bodyPr/>
          <a:lstStyle>
            <a:lvl1pPr algn="ctr">
              <a:defRPr lang="en-US" sz="1800" b="0" kern="1200" baseline="0" dirty="0" smtClean="0">
                <a:solidFill>
                  <a:schemeClr val="tx1"/>
                </a:solidFill>
                <a:latin typeface="Calibri" panose="020F0502020204030204" pitchFamily="34" charset="0"/>
                <a:ea typeface="+mn-ea"/>
                <a:cs typeface="Arial" panose="020B0604020202020204" pitchFamily="34" charset="0"/>
              </a:defRPr>
            </a:lvl1pPr>
          </a:lstStyle>
          <a:p>
            <a:pPr lvl="0"/>
            <a:r>
              <a:rPr lang="en-US" dirty="0"/>
              <a:t>&lt;eg [Speakers Name]</a:t>
            </a:r>
            <a:br>
              <a:rPr lang="en-US" dirty="0"/>
            </a:br>
            <a:r>
              <a:rPr lang="en-US" dirty="0"/>
              <a:t>[Speakers Role Title and Company&gt;</a:t>
            </a:r>
          </a:p>
        </p:txBody>
      </p:sp>
      <p:pic>
        <p:nvPicPr>
          <p:cNvPr id="8" name="Picture 7">
            <a:extLst>
              <a:ext uri="{FF2B5EF4-FFF2-40B4-BE49-F238E27FC236}">
                <a16:creationId xmlns:a16="http://schemas.microsoft.com/office/drawing/2014/main" id="{6C61CB30-8D53-443D-AA4A-856AC8B9D88B}"/>
              </a:ext>
            </a:extLst>
          </p:cNvPr>
          <p:cNvPicPr>
            <a:picLocks noChangeAspect="1"/>
          </p:cNvPicPr>
          <p:nvPr userDrawn="1"/>
        </p:nvPicPr>
        <p:blipFill>
          <a:blip r:embed="rId2"/>
          <a:stretch>
            <a:fillRect/>
          </a:stretch>
        </p:blipFill>
        <p:spPr>
          <a:xfrm>
            <a:off x="3894787" y="1381820"/>
            <a:ext cx="4402426" cy="1948749"/>
          </a:xfrm>
          <a:prstGeom prst="rect">
            <a:avLst/>
          </a:prstGeom>
        </p:spPr>
      </p:pic>
    </p:spTree>
    <p:extLst>
      <p:ext uri="{BB962C8B-B14F-4D97-AF65-F5344CB8AC3E}">
        <p14:creationId xmlns:p14="http://schemas.microsoft.com/office/powerpoint/2010/main" val="185279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ernate 1 Navigation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6" name="Title 1"/>
          <p:cNvSpPr txBox="1">
            <a:spLocks/>
          </p:cNvSpPr>
          <p:nvPr userDrawn="1"/>
        </p:nvSpPr>
        <p:spPr>
          <a:xfrm>
            <a:off x="1595432" y="143521"/>
            <a:ext cx="10632081" cy="5957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7030A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rgbClr val="9F373A"/>
                </a:solidFill>
                <a:latin typeface="Arial" panose="020B0604020202020204" pitchFamily="34" charset="0"/>
                <a:cs typeface="Arial" panose="020B0604020202020204" pitchFamily="34" charset="0"/>
              </a:rPr>
              <a:t>Zero Defects Manufacturing Platform</a:t>
            </a:r>
          </a:p>
        </p:txBody>
      </p:sp>
      <p:sp>
        <p:nvSpPr>
          <p:cNvPr id="7" name="Text Placeholder 8"/>
          <p:cNvSpPr>
            <a:spLocks noGrp="1"/>
          </p:cNvSpPr>
          <p:nvPr>
            <p:ph type="body" sz="quarter" idx="13" hasCustomPrompt="1"/>
          </p:nvPr>
        </p:nvSpPr>
        <p:spPr>
          <a:xfrm>
            <a:off x="335360" y="3974108"/>
            <a:ext cx="11521280" cy="823044"/>
          </a:xfrm>
          <a:prstGeom prst="rect">
            <a:avLst/>
          </a:prstGeom>
        </p:spPr>
        <p:txBody>
          <a:bodyPr/>
          <a:lstStyle>
            <a:lvl1pPr algn="ctr">
              <a:defRPr lang="en-US" sz="9600" b="1"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 [MONDAY]&gt;</a:t>
            </a:r>
          </a:p>
        </p:txBody>
      </p:sp>
      <p:pic>
        <p:nvPicPr>
          <p:cNvPr id="9" name="Picture 8">
            <a:extLst>
              <a:ext uri="{FF2B5EF4-FFF2-40B4-BE49-F238E27FC236}">
                <a16:creationId xmlns:a16="http://schemas.microsoft.com/office/drawing/2014/main" id="{8DD73922-30CA-453B-8485-94E9D9DBF621}"/>
              </a:ext>
            </a:extLst>
          </p:cNvPr>
          <p:cNvPicPr>
            <a:picLocks noChangeAspect="1"/>
          </p:cNvPicPr>
          <p:nvPr userDrawn="1"/>
        </p:nvPicPr>
        <p:blipFill rotWithShape="1">
          <a:blip r:embed="rId2"/>
          <a:srcRect t="21099" r="7504" b="7247"/>
          <a:stretch/>
        </p:blipFill>
        <p:spPr>
          <a:xfrm>
            <a:off x="3099529" y="1134804"/>
            <a:ext cx="5537843" cy="2545807"/>
          </a:xfrm>
          <a:prstGeom prst="rect">
            <a:avLst/>
          </a:prstGeom>
        </p:spPr>
      </p:pic>
    </p:spTree>
    <p:extLst>
      <p:ext uri="{BB962C8B-B14F-4D97-AF65-F5344CB8AC3E}">
        <p14:creationId xmlns:p14="http://schemas.microsoft.com/office/powerpoint/2010/main" val="329239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ernate Heade - Whi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7" name="Text Placeholder 8"/>
          <p:cNvSpPr>
            <a:spLocks noGrp="1"/>
          </p:cNvSpPr>
          <p:nvPr>
            <p:ph type="body" sz="quarter" idx="13" hasCustomPrompt="1"/>
          </p:nvPr>
        </p:nvSpPr>
        <p:spPr>
          <a:xfrm>
            <a:off x="719403" y="1412776"/>
            <a:ext cx="10752667" cy="823044"/>
          </a:xfrm>
          <a:prstGeom prst="rect">
            <a:avLst/>
          </a:prstGeom>
        </p:spPr>
        <p:txBody>
          <a:bodyPr/>
          <a:lstStyle>
            <a:lvl1pPr algn="ctr">
              <a:defRPr lang="en-US" sz="44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[Main Title]&gt;</a:t>
            </a:r>
          </a:p>
        </p:txBody>
      </p:sp>
      <p:sp>
        <p:nvSpPr>
          <p:cNvPr id="10" name="Text Placeholder 8"/>
          <p:cNvSpPr>
            <a:spLocks noGrp="1"/>
          </p:cNvSpPr>
          <p:nvPr>
            <p:ph type="body" sz="quarter" idx="19" hasCustomPrompt="1"/>
          </p:nvPr>
        </p:nvSpPr>
        <p:spPr>
          <a:xfrm>
            <a:off x="719403" y="2348880"/>
            <a:ext cx="10752667" cy="823044"/>
          </a:xfrm>
          <a:prstGeom prst="rect">
            <a:avLst/>
          </a:prstGeom>
        </p:spPr>
        <p:txBody>
          <a:bodyPr/>
          <a:lstStyle>
            <a:lvl1pPr algn="ctr">
              <a:defRPr lang="en-US" sz="32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a:t>
            </a:r>
            <a:r>
              <a:rPr lang="en-US" dirty="0" err="1"/>
              <a:t>yyyy</a:t>
            </a:r>
            <a:r>
              <a:rPr lang="en-US" dirty="0"/>
              <a:t>-mm-</a:t>
            </a:r>
            <a:r>
              <a:rPr lang="en-US" dirty="0" err="1"/>
              <a:t>dd</a:t>
            </a:r>
            <a:r>
              <a:rPr lang="en-US" dirty="0"/>
              <a:t>/</a:t>
            </a:r>
            <a:r>
              <a:rPr lang="en-US" dirty="0" err="1"/>
              <a:t>yy</a:t>
            </a:r>
            <a:r>
              <a:rPr lang="en-US" dirty="0"/>
              <a:t>] – [Location]&gt;</a:t>
            </a:r>
          </a:p>
        </p:txBody>
      </p:sp>
      <p:sp>
        <p:nvSpPr>
          <p:cNvPr id="11" name="Text Placeholder 8"/>
          <p:cNvSpPr>
            <a:spLocks noGrp="1"/>
          </p:cNvSpPr>
          <p:nvPr>
            <p:ph type="body" sz="quarter" idx="20" hasCustomPrompt="1"/>
          </p:nvPr>
        </p:nvSpPr>
        <p:spPr>
          <a:xfrm>
            <a:off x="719403" y="3326036"/>
            <a:ext cx="10752667" cy="823044"/>
          </a:xfrm>
          <a:prstGeom prst="rect">
            <a:avLst/>
          </a:prstGeom>
        </p:spPr>
        <p:txBody>
          <a:bodyPr/>
          <a:lstStyle>
            <a:lvl1pPr algn="ctr">
              <a:defRPr lang="en-US" sz="1800" b="0" kern="1200" baseline="0" dirty="0" smtClean="0">
                <a:solidFill>
                  <a:schemeClr val="tx1"/>
                </a:solidFill>
                <a:latin typeface="Calibri" panose="020F0502020204030204" pitchFamily="34" charset="0"/>
                <a:ea typeface="+mn-ea"/>
                <a:cs typeface="Arial" panose="020B0604020202020204" pitchFamily="34" charset="0"/>
              </a:defRPr>
            </a:lvl1pPr>
          </a:lstStyle>
          <a:p>
            <a:pPr lvl="0"/>
            <a:r>
              <a:rPr lang="en-US" dirty="0"/>
              <a:t>&lt;eg [Speakers Name]</a:t>
            </a:r>
            <a:br>
              <a:rPr lang="en-US" dirty="0"/>
            </a:br>
            <a:r>
              <a:rPr lang="en-US" dirty="0"/>
              <a:t>[Speakers Role Title and Company&gt;</a:t>
            </a:r>
          </a:p>
        </p:txBody>
      </p:sp>
      <p:sp>
        <p:nvSpPr>
          <p:cNvPr id="2" name="Title 1"/>
          <p:cNvSpPr>
            <a:spLocks noGrp="1"/>
          </p:cNvSpPr>
          <p:nvPr>
            <p:ph type="title" hasCustomPrompt="1"/>
          </p:nvPr>
        </p:nvSpPr>
        <p:spPr/>
        <p:txBody>
          <a:bodyPr/>
          <a:lstStyle>
            <a:lvl1pPr>
              <a:defRPr/>
            </a:lvl1pPr>
          </a:lstStyle>
          <a:p>
            <a:r>
              <a:rPr lang="en-US" sz="3600" dirty="0">
                <a:latin typeface="Arial" panose="020B0604020202020204" pitchFamily="34" charset="0"/>
                <a:cs typeface="Arial" panose="020B0604020202020204" pitchFamily="34" charset="0"/>
              </a:rPr>
              <a:t>Zero Defects Manufacturing Platform</a:t>
            </a:r>
          </a:p>
        </p:txBody>
      </p:sp>
    </p:spTree>
    <p:extLst>
      <p:ext uri="{BB962C8B-B14F-4D97-AF65-F5344CB8AC3E}">
        <p14:creationId xmlns:p14="http://schemas.microsoft.com/office/powerpoint/2010/main" val="382515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ernate Heade - Blue">
    <p:spTree>
      <p:nvGrpSpPr>
        <p:cNvPr id="1" name=""/>
        <p:cNvGrpSpPr/>
        <p:nvPr/>
      </p:nvGrpSpPr>
      <p:grpSpPr>
        <a:xfrm>
          <a:off x="0" y="0"/>
          <a:ext cx="0" cy="0"/>
          <a:chOff x="0" y="0"/>
          <a:chExt cx="0" cy="0"/>
        </a:xfrm>
      </p:grpSpPr>
      <p:sp>
        <p:nvSpPr>
          <p:cNvPr id="4" name="Rectangle 3"/>
          <p:cNvSpPr/>
          <p:nvPr userDrawn="1"/>
        </p:nvSpPr>
        <p:spPr>
          <a:xfrm>
            <a:off x="431371" y="1196752"/>
            <a:ext cx="11329259" cy="532859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7" name="Text Placeholder 8"/>
          <p:cNvSpPr>
            <a:spLocks noGrp="1"/>
          </p:cNvSpPr>
          <p:nvPr>
            <p:ph type="body" sz="quarter" idx="13" hasCustomPrompt="1"/>
          </p:nvPr>
        </p:nvSpPr>
        <p:spPr>
          <a:xfrm>
            <a:off x="719403" y="1412776"/>
            <a:ext cx="10752667" cy="823044"/>
          </a:xfrm>
          <a:prstGeom prst="rect">
            <a:avLst/>
          </a:prstGeom>
        </p:spPr>
        <p:txBody>
          <a:bodyPr/>
          <a:lstStyle>
            <a:lvl1pPr algn="ctr">
              <a:defRPr lang="en-US" sz="44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[Main Title]&gt;</a:t>
            </a:r>
          </a:p>
        </p:txBody>
      </p:sp>
      <p:sp>
        <p:nvSpPr>
          <p:cNvPr id="10" name="Text Placeholder 8"/>
          <p:cNvSpPr>
            <a:spLocks noGrp="1"/>
          </p:cNvSpPr>
          <p:nvPr>
            <p:ph type="body" sz="quarter" idx="19" hasCustomPrompt="1"/>
          </p:nvPr>
        </p:nvSpPr>
        <p:spPr>
          <a:xfrm>
            <a:off x="719403" y="2348880"/>
            <a:ext cx="10752667" cy="823044"/>
          </a:xfrm>
          <a:prstGeom prst="rect">
            <a:avLst/>
          </a:prstGeom>
        </p:spPr>
        <p:txBody>
          <a:bodyPr/>
          <a:lstStyle>
            <a:lvl1pPr algn="ctr">
              <a:defRPr lang="en-US" sz="3200" b="0" kern="1200" dirty="0" smtClean="0">
                <a:solidFill>
                  <a:srgbClr val="9F373A"/>
                </a:solidFill>
                <a:latin typeface="Calibri" panose="020F0502020204030204" pitchFamily="34" charset="0"/>
                <a:ea typeface="+mn-ea"/>
                <a:cs typeface="Arial" panose="020B0604020202020204" pitchFamily="34" charset="0"/>
              </a:defRPr>
            </a:lvl1pPr>
          </a:lstStyle>
          <a:p>
            <a:pPr lvl="0"/>
            <a:r>
              <a:rPr lang="en-US" dirty="0"/>
              <a:t>&lt;eg [</a:t>
            </a:r>
            <a:r>
              <a:rPr lang="en-US" dirty="0" err="1"/>
              <a:t>yyyy</a:t>
            </a:r>
            <a:r>
              <a:rPr lang="en-US" dirty="0"/>
              <a:t>-mm-</a:t>
            </a:r>
            <a:r>
              <a:rPr lang="en-US" dirty="0" err="1"/>
              <a:t>dd</a:t>
            </a:r>
            <a:r>
              <a:rPr lang="en-US" dirty="0"/>
              <a:t>/</a:t>
            </a:r>
            <a:r>
              <a:rPr lang="en-US" dirty="0" err="1"/>
              <a:t>yy</a:t>
            </a:r>
            <a:r>
              <a:rPr lang="en-US" dirty="0"/>
              <a:t>] – [Location]&gt;</a:t>
            </a:r>
          </a:p>
        </p:txBody>
      </p:sp>
      <p:sp>
        <p:nvSpPr>
          <p:cNvPr id="11" name="Text Placeholder 8"/>
          <p:cNvSpPr>
            <a:spLocks noGrp="1"/>
          </p:cNvSpPr>
          <p:nvPr>
            <p:ph type="body" sz="quarter" idx="20" hasCustomPrompt="1"/>
          </p:nvPr>
        </p:nvSpPr>
        <p:spPr>
          <a:xfrm>
            <a:off x="719403" y="3326036"/>
            <a:ext cx="10752667" cy="823044"/>
          </a:xfrm>
          <a:prstGeom prst="rect">
            <a:avLst/>
          </a:prstGeom>
        </p:spPr>
        <p:txBody>
          <a:bodyPr/>
          <a:lstStyle>
            <a:lvl1pPr algn="ctr">
              <a:defRPr lang="en-US" sz="1800" b="0" kern="1200" baseline="0" dirty="0" smtClean="0">
                <a:solidFill>
                  <a:schemeClr val="tx1"/>
                </a:solidFill>
                <a:latin typeface="Calibri" panose="020F0502020204030204" pitchFamily="34" charset="0"/>
                <a:ea typeface="+mn-ea"/>
                <a:cs typeface="Arial" panose="020B0604020202020204" pitchFamily="34" charset="0"/>
              </a:defRPr>
            </a:lvl1pPr>
          </a:lstStyle>
          <a:p>
            <a:pPr lvl="0"/>
            <a:r>
              <a:rPr lang="en-US" dirty="0"/>
              <a:t>&lt;eg [Speakers Name]</a:t>
            </a:r>
            <a:br>
              <a:rPr lang="en-US" dirty="0"/>
            </a:br>
            <a:r>
              <a:rPr lang="en-US" dirty="0"/>
              <a:t>[Speakers Role Title and Company&gt;</a:t>
            </a:r>
          </a:p>
        </p:txBody>
      </p:sp>
      <p:sp>
        <p:nvSpPr>
          <p:cNvPr id="8" name="Title 1"/>
          <p:cNvSpPr txBox="1">
            <a:spLocks/>
          </p:cNvSpPr>
          <p:nvPr userDrawn="1"/>
        </p:nvSpPr>
        <p:spPr>
          <a:xfrm>
            <a:off x="1595432" y="143521"/>
            <a:ext cx="10632081" cy="5957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7030A0"/>
                </a:solidFill>
                <a:latin typeface="+mj-lt"/>
                <a:ea typeface="+mj-ea"/>
                <a:cs typeface="+mj-cs"/>
              </a:defRPr>
            </a:lvl1pPr>
          </a:lstStyle>
          <a:p>
            <a:r>
              <a:rPr lang="en-US" sz="3600" dirty="0">
                <a:solidFill>
                  <a:srgbClr val="9F373A"/>
                </a:solidFill>
                <a:latin typeface="Arial" panose="020B0604020202020204" pitchFamily="34" charset="0"/>
                <a:cs typeface="Arial" panose="020B0604020202020204" pitchFamily="34" charset="0"/>
              </a:rPr>
              <a:t>Zero Defects Manufacturing Platform</a:t>
            </a:r>
          </a:p>
        </p:txBody>
      </p:sp>
    </p:spTree>
    <p:extLst>
      <p:ext uri="{BB962C8B-B14F-4D97-AF65-F5344CB8AC3E}">
        <p14:creationId xmlns:p14="http://schemas.microsoft.com/office/powerpoint/2010/main" val="137383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e Heade - Purple">
    <p:spTree>
      <p:nvGrpSpPr>
        <p:cNvPr id="1" name=""/>
        <p:cNvGrpSpPr/>
        <p:nvPr/>
      </p:nvGrpSpPr>
      <p:grpSpPr>
        <a:xfrm>
          <a:off x="0" y="0"/>
          <a:ext cx="0" cy="0"/>
          <a:chOff x="0" y="0"/>
          <a:chExt cx="0" cy="0"/>
        </a:xfrm>
      </p:grpSpPr>
      <p:sp>
        <p:nvSpPr>
          <p:cNvPr id="4" name="Rectangle 3"/>
          <p:cNvSpPr/>
          <p:nvPr userDrawn="1"/>
        </p:nvSpPr>
        <p:spPr>
          <a:xfrm>
            <a:off x="431371" y="1196752"/>
            <a:ext cx="11329259" cy="5328592"/>
          </a:xfrm>
          <a:prstGeom prst="rect">
            <a:avLst/>
          </a:prstGeom>
          <a:solidFill>
            <a:srgbClr val="9F3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7" name="Text Placeholder 8"/>
          <p:cNvSpPr>
            <a:spLocks noGrp="1"/>
          </p:cNvSpPr>
          <p:nvPr>
            <p:ph type="body" sz="quarter" idx="13" hasCustomPrompt="1"/>
          </p:nvPr>
        </p:nvSpPr>
        <p:spPr>
          <a:xfrm>
            <a:off x="719403" y="1412776"/>
            <a:ext cx="10752667" cy="823044"/>
          </a:xfrm>
          <a:prstGeom prst="rect">
            <a:avLst/>
          </a:prstGeom>
        </p:spPr>
        <p:txBody>
          <a:bodyPr/>
          <a:lstStyle>
            <a:lvl1pPr algn="ctr">
              <a:defRPr lang="en-US" sz="4400" b="0" kern="1200" dirty="0" smtClean="0">
                <a:solidFill>
                  <a:schemeClr val="bg1"/>
                </a:solidFill>
                <a:latin typeface="Calibri" panose="020F0502020204030204" pitchFamily="34" charset="0"/>
                <a:ea typeface="+mn-ea"/>
                <a:cs typeface="Arial" panose="020B0604020202020204" pitchFamily="34" charset="0"/>
              </a:defRPr>
            </a:lvl1pPr>
          </a:lstStyle>
          <a:p>
            <a:pPr lvl="0"/>
            <a:r>
              <a:rPr lang="en-US" dirty="0"/>
              <a:t>&lt;eg [Main Title]&gt;</a:t>
            </a:r>
          </a:p>
        </p:txBody>
      </p:sp>
      <p:sp>
        <p:nvSpPr>
          <p:cNvPr id="10" name="Text Placeholder 8"/>
          <p:cNvSpPr>
            <a:spLocks noGrp="1"/>
          </p:cNvSpPr>
          <p:nvPr>
            <p:ph type="body" sz="quarter" idx="19" hasCustomPrompt="1"/>
          </p:nvPr>
        </p:nvSpPr>
        <p:spPr>
          <a:xfrm>
            <a:off x="719403" y="2348880"/>
            <a:ext cx="10752667" cy="823044"/>
          </a:xfrm>
          <a:prstGeom prst="rect">
            <a:avLst/>
          </a:prstGeom>
        </p:spPr>
        <p:txBody>
          <a:bodyPr/>
          <a:lstStyle>
            <a:lvl1pPr algn="ctr">
              <a:defRPr lang="en-US" sz="3200" b="0" kern="1200" dirty="0" smtClean="0">
                <a:solidFill>
                  <a:schemeClr val="bg1"/>
                </a:solidFill>
                <a:latin typeface="Calibri" panose="020F0502020204030204" pitchFamily="34" charset="0"/>
                <a:ea typeface="+mn-ea"/>
                <a:cs typeface="Arial" panose="020B0604020202020204" pitchFamily="34" charset="0"/>
              </a:defRPr>
            </a:lvl1pPr>
          </a:lstStyle>
          <a:p>
            <a:pPr lvl="0"/>
            <a:r>
              <a:rPr lang="en-US" dirty="0"/>
              <a:t>&lt;eg [</a:t>
            </a:r>
            <a:r>
              <a:rPr lang="en-US" dirty="0" err="1"/>
              <a:t>yyyy</a:t>
            </a:r>
            <a:r>
              <a:rPr lang="en-US" dirty="0"/>
              <a:t>-mm-</a:t>
            </a:r>
            <a:r>
              <a:rPr lang="en-US" dirty="0" err="1"/>
              <a:t>dd</a:t>
            </a:r>
            <a:r>
              <a:rPr lang="en-US" dirty="0"/>
              <a:t>/</a:t>
            </a:r>
            <a:r>
              <a:rPr lang="en-US" dirty="0" err="1"/>
              <a:t>yy</a:t>
            </a:r>
            <a:r>
              <a:rPr lang="en-US" dirty="0"/>
              <a:t>] – [Location]&gt;</a:t>
            </a:r>
          </a:p>
        </p:txBody>
      </p:sp>
      <p:sp>
        <p:nvSpPr>
          <p:cNvPr id="11" name="Text Placeholder 8"/>
          <p:cNvSpPr>
            <a:spLocks noGrp="1"/>
          </p:cNvSpPr>
          <p:nvPr>
            <p:ph type="body" sz="quarter" idx="20" hasCustomPrompt="1"/>
          </p:nvPr>
        </p:nvSpPr>
        <p:spPr>
          <a:xfrm>
            <a:off x="719403" y="3326036"/>
            <a:ext cx="10752667" cy="823044"/>
          </a:xfrm>
          <a:prstGeom prst="rect">
            <a:avLst/>
          </a:prstGeom>
        </p:spPr>
        <p:txBody>
          <a:bodyPr/>
          <a:lstStyle>
            <a:lvl1pPr algn="ctr">
              <a:defRPr lang="en-US" sz="1800" b="0" kern="1200" baseline="0" dirty="0" smtClean="0">
                <a:solidFill>
                  <a:schemeClr val="bg1"/>
                </a:solidFill>
                <a:latin typeface="Calibri" panose="020F0502020204030204" pitchFamily="34" charset="0"/>
                <a:ea typeface="+mn-ea"/>
                <a:cs typeface="Arial" panose="020B0604020202020204" pitchFamily="34" charset="0"/>
              </a:defRPr>
            </a:lvl1pPr>
          </a:lstStyle>
          <a:p>
            <a:pPr lvl="0"/>
            <a:r>
              <a:rPr lang="en-US" dirty="0"/>
              <a:t>&lt;eg [Speakers Name]</a:t>
            </a:r>
            <a:br>
              <a:rPr lang="en-US" dirty="0"/>
            </a:br>
            <a:r>
              <a:rPr lang="en-US" dirty="0"/>
              <a:t>[Speakers Role Title and Company&gt;</a:t>
            </a:r>
          </a:p>
        </p:txBody>
      </p:sp>
      <p:sp>
        <p:nvSpPr>
          <p:cNvPr id="8" name="Title 1"/>
          <p:cNvSpPr txBox="1">
            <a:spLocks/>
          </p:cNvSpPr>
          <p:nvPr userDrawn="1"/>
        </p:nvSpPr>
        <p:spPr>
          <a:xfrm>
            <a:off x="1595432" y="143521"/>
            <a:ext cx="10632081" cy="5957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7030A0"/>
                </a:solidFill>
                <a:latin typeface="+mj-lt"/>
                <a:ea typeface="+mj-ea"/>
                <a:cs typeface="+mj-cs"/>
              </a:defRPr>
            </a:lvl1pPr>
          </a:lstStyle>
          <a:p>
            <a:r>
              <a:rPr lang="en-US" sz="3600" dirty="0">
                <a:solidFill>
                  <a:srgbClr val="9F373A"/>
                </a:solidFill>
                <a:latin typeface="Arial" panose="020B0604020202020204" pitchFamily="34" charset="0"/>
                <a:cs typeface="Arial" panose="020B0604020202020204" pitchFamily="34" charset="0"/>
              </a:rPr>
              <a:t>Zero Defects Manufacturing Platform</a:t>
            </a:r>
          </a:p>
        </p:txBody>
      </p:sp>
    </p:spTree>
    <p:extLst>
      <p:ext uri="{BB962C8B-B14F-4D97-AF65-F5344CB8AC3E}">
        <p14:creationId xmlns:p14="http://schemas.microsoft.com/office/powerpoint/2010/main" val="220840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pace (for Graphic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2" name="Title 1"/>
          <p:cNvSpPr>
            <a:spLocks noGrp="1"/>
          </p:cNvSpPr>
          <p:nvPr>
            <p:ph type="title" hasCustomPrompt="1"/>
          </p:nvPr>
        </p:nvSpPr>
        <p:spPr/>
        <p:txBody>
          <a:bodyPr/>
          <a:lstStyle>
            <a:lvl1pPr>
              <a:defRPr baseline="0"/>
            </a:lvl1pPr>
          </a:lstStyle>
          <a:p>
            <a:r>
              <a:rPr lang="en-US" dirty="0"/>
              <a:t>Blank For Images</a:t>
            </a:r>
            <a:endParaRPr lang="en-GB" dirty="0"/>
          </a:p>
        </p:txBody>
      </p:sp>
    </p:spTree>
    <p:extLst>
      <p:ext uri="{BB962C8B-B14F-4D97-AF65-F5344CB8AC3E}">
        <p14:creationId xmlns:p14="http://schemas.microsoft.com/office/powerpoint/2010/main" val="264466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Standard Slide - Text / Bullet Level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C73F5-933C-435A-A71F-A7DBA0BC556A}"/>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a:defRPr sz="3200">
                <a:solidFill>
                  <a:srgbClr val="9F373A"/>
                </a:solidFill>
                <a:latin typeface="Calibri" panose="020F0502020204030204" pitchFamily="34" charset="0"/>
              </a:defRPr>
            </a:lvl1pPr>
            <a:lvl2pPr>
              <a:buClr>
                <a:srgbClr val="C00000"/>
              </a:buClr>
              <a:defRPr sz="2800">
                <a:solidFill>
                  <a:srgbClr val="9F373A"/>
                </a:solidFill>
                <a:latin typeface="Calibri" panose="020F0502020204030204" pitchFamily="34" charset="0"/>
              </a:defRPr>
            </a:lvl2pPr>
            <a:lvl3pPr>
              <a:buClr>
                <a:srgbClr val="C00000"/>
              </a:buClr>
              <a:defRPr sz="2400">
                <a:solidFill>
                  <a:srgbClr val="9F373A"/>
                </a:solidFill>
                <a:latin typeface="Calibri" panose="020F0502020204030204" pitchFamily="34" charset="0"/>
              </a:defRPr>
            </a:lvl3pPr>
            <a:lvl4pPr>
              <a:buClr>
                <a:srgbClr val="C00000"/>
              </a:buClr>
              <a:defRPr sz="2000">
                <a:solidFill>
                  <a:srgbClr val="9F373A"/>
                </a:solidFill>
                <a:latin typeface="Calibri" panose="020F0502020204030204" pitchFamily="34" charset="0"/>
              </a:defRPr>
            </a:lvl4pPr>
            <a:lvl5pPr>
              <a:buClr>
                <a:srgbClr val="C00000"/>
              </a:buClr>
              <a:defRPr sz="2000">
                <a:solidFill>
                  <a:srgbClr val="9F373A"/>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lvl1pPr>
          </a:lstStyle>
          <a:p>
            <a:r>
              <a:rPr lang="en-US" dirty="0"/>
              <a:t>Fully Red Font Bullets</a:t>
            </a:r>
            <a:endParaRPr lang="en-GB" dirty="0"/>
          </a:p>
        </p:txBody>
      </p:sp>
    </p:spTree>
    <p:extLst>
      <p:ext uri="{BB962C8B-B14F-4D97-AF65-F5344CB8AC3E}">
        <p14:creationId xmlns:p14="http://schemas.microsoft.com/office/powerpoint/2010/main" val="133606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vel 1 Bullets as 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40927-1F0A-4170-A325-ECD47848CDDE}"/>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marL="361950" indent="-361950">
              <a:buFont typeface="Wingdings" panose="05000000000000000000" pitchFamily="2" charset="2"/>
              <a:buChar char="§"/>
              <a:defRPr sz="3200">
                <a:latin typeface="Calibri" panose="020F0502020204030204" pitchFamily="34" charset="0"/>
              </a:defRPr>
            </a:lvl1pPr>
            <a:lvl2pPr>
              <a:defRPr lang="en-US" sz="2800" kern="1200" dirty="0">
                <a:solidFill>
                  <a:srgbClr val="9F373A"/>
                </a:solidFill>
                <a:latin typeface="Calibri" panose="020F0502020204030204" pitchFamily="34" charset="0"/>
                <a:ea typeface="+mn-ea"/>
                <a:cs typeface="Arial" panose="020B0604020202020204" pitchFamily="34" charset="0"/>
              </a:defRPr>
            </a:lvl2pPr>
            <a:lvl3pPr>
              <a:defRPr sz="2400"/>
            </a:lvl3pPr>
            <a:lvl4pPr>
              <a:defRPr sz="2000"/>
            </a:lvl4pPr>
            <a:lvl5pPr>
              <a:defRPr sz="2000"/>
            </a:lvl5pPr>
          </a:lstStyle>
          <a:p>
            <a:pPr marL="361950" lvl="1" indent="-361950" algn="l" defTabSz="914400" rtl="0" eaLnBrk="1" latinLnBrk="0" hangingPunct="1">
              <a:lnSpc>
                <a:spcPct val="90000"/>
              </a:lnSpc>
              <a:spcBef>
                <a:spcPts val="500"/>
              </a:spcBef>
              <a:buClr>
                <a:srgbClr val="C00000"/>
              </a:buClr>
              <a:buFont typeface="Wingdings" panose="05000000000000000000" pitchFamily="2" charset="2"/>
              <a:buChar char="§"/>
            </a:pPr>
            <a:r>
              <a:rPr lang="en-US" dirty="0"/>
              <a:t>Click to edit Master text styles</a:t>
            </a:r>
          </a:p>
          <a:p>
            <a:pPr lvl="0"/>
            <a:endParaRPr lang="en-US" dirty="0"/>
          </a:p>
        </p:txBody>
      </p:sp>
      <p:sp>
        <p:nvSpPr>
          <p:cNvPr id="6" name="Title 5"/>
          <p:cNvSpPr>
            <a:spLocks noGrp="1"/>
          </p:cNvSpPr>
          <p:nvPr>
            <p:ph type="title" hasCustomPrompt="1"/>
          </p:nvPr>
        </p:nvSpPr>
        <p:spPr/>
        <p:txBody>
          <a:bodyPr/>
          <a:lstStyle>
            <a:lvl1pPr>
              <a:defRPr baseline="0"/>
            </a:lvl1pPr>
          </a:lstStyle>
          <a:p>
            <a:r>
              <a:rPr lang="en-US" dirty="0"/>
              <a:t>Bullets – 1st Level only (bullets)</a:t>
            </a:r>
            <a:endParaRPr lang="en-GB" dirty="0"/>
          </a:p>
        </p:txBody>
      </p:sp>
    </p:spTree>
    <p:extLst>
      <p:ext uri="{BB962C8B-B14F-4D97-AF65-F5344CB8AC3E}">
        <p14:creationId xmlns:p14="http://schemas.microsoft.com/office/powerpoint/2010/main" val="170938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ndard Slide - Text / Bullet Leve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3DE9B-C7CB-4CAC-A1E1-14EB4160EFDC}"/>
              </a:ext>
            </a:extLst>
          </p:cNvPr>
          <p:cNvSpPr/>
          <p:nvPr userDrawn="1"/>
        </p:nvSpPr>
        <p:spPr>
          <a:xfrm>
            <a:off x="0" y="-2"/>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5D5089-76AF-4A6E-A300-5EE7A4AB36C2}"/>
              </a:ext>
            </a:extLst>
          </p:cNvPr>
          <p:cNvSpPr/>
          <p:nvPr userDrawn="1"/>
        </p:nvSpPr>
        <p:spPr>
          <a:xfrm>
            <a:off x="0" y="-1"/>
            <a:ext cx="10867338" cy="855937"/>
          </a:xfrm>
          <a:prstGeom prst="rect">
            <a:avLst/>
          </a:prstGeom>
          <a:gradFill flip="none" rotWithShape="1">
            <a:gsLst>
              <a:gs pos="0">
                <a:srgbClr val="9F373A">
                  <a:tint val="66000"/>
                  <a:satMod val="160000"/>
                </a:srgbClr>
              </a:gs>
              <a:gs pos="50000">
                <a:srgbClr val="9F373A">
                  <a:tint val="44500"/>
                  <a:satMod val="160000"/>
                </a:srgbClr>
              </a:gs>
              <a:gs pos="100000">
                <a:srgbClr val="9F373A">
                  <a:tint val="23500"/>
                  <a:satMod val="16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a:defRPr sz="3200">
                <a:solidFill>
                  <a:srgbClr val="9F373A"/>
                </a:solidFill>
                <a:latin typeface="Calibri" panose="020F0502020204030204" pitchFamily="34" charset="0"/>
              </a:defRPr>
            </a:lvl1pPr>
            <a:lvl2pPr>
              <a:buClr>
                <a:srgbClr val="C00000"/>
              </a:buClr>
              <a:defRPr sz="2800">
                <a:solidFill>
                  <a:schemeClr val="tx1"/>
                </a:solidFill>
                <a:latin typeface="Calibri" panose="020F0502020204030204" pitchFamily="34" charset="0"/>
              </a:defRPr>
            </a:lvl2pPr>
            <a:lvl3pPr>
              <a:buClr>
                <a:srgbClr val="C00000"/>
              </a:buClr>
              <a:defRPr sz="2400">
                <a:solidFill>
                  <a:schemeClr val="tx1"/>
                </a:solidFill>
                <a:latin typeface="Calibri" panose="020F0502020204030204" pitchFamily="34" charset="0"/>
              </a:defRPr>
            </a:lvl3pPr>
            <a:lvl4pPr>
              <a:buClr>
                <a:srgbClr val="C00000"/>
              </a:buClr>
              <a:defRPr sz="2000">
                <a:solidFill>
                  <a:schemeClr val="tx1"/>
                </a:solidFill>
                <a:latin typeface="Calibri" panose="020F0502020204030204" pitchFamily="34" charset="0"/>
              </a:defRPr>
            </a:lvl4pPr>
            <a:lvl5pPr>
              <a:buClr>
                <a:srgbClr val="C00000"/>
              </a:buClr>
              <a:defRPr sz="2000">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lvl1pPr>
          </a:lstStyle>
          <a:p>
            <a:r>
              <a:rPr lang="en-US" dirty="0"/>
              <a:t>Graduated Background Header</a:t>
            </a:r>
            <a:endParaRPr lang="en-GB" dirty="0"/>
          </a:p>
        </p:txBody>
      </p:sp>
    </p:spTree>
    <p:extLst>
      <p:ext uri="{BB962C8B-B14F-4D97-AF65-F5344CB8AC3E}">
        <p14:creationId xmlns:p14="http://schemas.microsoft.com/office/powerpoint/2010/main" val="379051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ndard Slide - Text / Bullet Leve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3DE9B-C7CB-4CAC-A1E1-14EB4160EFDC}"/>
              </a:ext>
            </a:extLst>
          </p:cNvPr>
          <p:cNvSpPr/>
          <p:nvPr userDrawn="1"/>
        </p:nvSpPr>
        <p:spPr>
          <a:xfrm>
            <a:off x="0" y="-2"/>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5D5089-76AF-4A6E-A300-5EE7A4AB36C2}"/>
              </a:ext>
            </a:extLst>
          </p:cNvPr>
          <p:cNvSpPr/>
          <p:nvPr userDrawn="1"/>
        </p:nvSpPr>
        <p:spPr>
          <a:xfrm>
            <a:off x="0" y="-1"/>
            <a:ext cx="10867338" cy="855937"/>
          </a:xfrm>
          <a:prstGeom prst="rect">
            <a:avLst/>
          </a:prstGeom>
          <a:solidFill>
            <a:srgbClr val="9F373A"/>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a:defRPr sz="3200">
                <a:solidFill>
                  <a:srgbClr val="9F373A"/>
                </a:solidFill>
                <a:latin typeface="Calibri" panose="020F0502020204030204" pitchFamily="34" charset="0"/>
              </a:defRPr>
            </a:lvl1pPr>
            <a:lvl2pPr>
              <a:buClr>
                <a:srgbClr val="C00000"/>
              </a:buClr>
              <a:defRPr sz="2800">
                <a:solidFill>
                  <a:schemeClr val="tx1"/>
                </a:solidFill>
                <a:latin typeface="Calibri" panose="020F0502020204030204" pitchFamily="34" charset="0"/>
              </a:defRPr>
            </a:lvl2pPr>
            <a:lvl3pPr>
              <a:buClr>
                <a:srgbClr val="C00000"/>
              </a:buClr>
              <a:defRPr sz="2400">
                <a:solidFill>
                  <a:schemeClr val="tx1"/>
                </a:solidFill>
                <a:latin typeface="Calibri" panose="020F0502020204030204" pitchFamily="34" charset="0"/>
              </a:defRPr>
            </a:lvl3pPr>
            <a:lvl4pPr>
              <a:buClr>
                <a:srgbClr val="C00000"/>
              </a:buClr>
              <a:defRPr sz="2000">
                <a:solidFill>
                  <a:schemeClr val="tx1"/>
                </a:solidFill>
                <a:latin typeface="Calibri" panose="020F0502020204030204" pitchFamily="34" charset="0"/>
              </a:defRPr>
            </a:lvl4pPr>
            <a:lvl5pPr>
              <a:buClr>
                <a:srgbClr val="C00000"/>
              </a:buClr>
              <a:defRPr sz="2000">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Red Background Header</a:t>
            </a:r>
            <a:endParaRPr lang="en-GB" dirty="0"/>
          </a:p>
        </p:txBody>
      </p:sp>
    </p:spTree>
    <p:extLst>
      <p:ext uri="{BB962C8B-B14F-4D97-AF65-F5344CB8AC3E}">
        <p14:creationId xmlns:p14="http://schemas.microsoft.com/office/powerpoint/2010/main" val="89757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andard Slide - Text / Bullet Leve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3DE9B-C7CB-4CAC-A1E1-14EB4160EFDC}"/>
              </a:ext>
            </a:extLst>
          </p:cNvPr>
          <p:cNvSpPr/>
          <p:nvPr userDrawn="1"/>
        </p:nvSpPr>
        <p:spPr>
          <a:xfrm>
            <a:off x="0" y="-2"/>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5D5089-76AF-4A6E-A300-5EE7A4AB36C2}"/>
              </a:ext>
            </a:extLst>
          </p:cNvPr>
          <p:cNvSpPr/>
          <p:nvPr userDrawn="1"/>
        </p:nvSpPr>
        <p:spPr>
          <a:xfrm>
            <a:off x="0" y="-1"/>
            <a:ext cx="10867338" cy="855937"/>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a:p>
        </p:txBody>
      </p:sp>
      <p:sp>
        <p:nvSpPr>
          <p:cNvPr id="3" name="Slide Number Placeholder 2"/>
          <p:cNvSpPr>
            <a:spLocks noGrp="1"/>
          </p:cNvSpPr>
          <p:nvPr>
            <p:ph type="sldNum" sz="quarter" idx="10"/>
          </p:nvPr>
        </p:nvSpPr>
        <p:spPr/>
        <p:txBody>
          <a:bodyPr/>
          <a:lstStyle/>
          <a:p>
            <a:fld id="{1BDBE4D5-1906-465B-8652-0128494D8407}" type="slidenum">
              <a:rPr lang="en-US" smtClean="0"/>
              <a:pPr/>
              <a:t>‹#›</a:t>
            </a:fld>
            <a:endParaRPr lang="en-US" dirty="0"/>
          </a:p>
        </p:txBody>
      </p:sp>
      <p:sp>
        <p:nvSpPr>
          <p:cNvPr id="11" name="Content Placeholder 10"/>
          <p:cNvSpPr>
            <a:spLocks noGrp="1"/>
          </p:cNvSpPr>
          <p:nvPr>
            <p:ph sz="quarter" idx="11"/>
          </p:nvPr>
        </p:nvSpPr>
        <p:spPr>
          <a:xfrm>
            <a:off x="390617" y="1412776"/>
            <a:ext cx="11409800" cy="5129312"/>
          </a:xfrm>
          <a:prstGeom prst="rect">
            <a:avLst/>
          </a:prstGeom>
        </p:spPr>
        <p:txBody>
          <a:bodyPr/>
          <a:lstStyle>
            <a:lvl1pPr>
              <a:defRPr sz="3200">
                <a:solidFill>
                  <a:srgbClr val="9F373A"/>
                </a:solidFill>
                <a:latin typeface="Calibri" panose="020F0502020204030204" pitchFamily="34" charset="0"/>
              </a:defRPr>
            </a:lvl1pPr>
            <a:lvl2pPr>
              <a:buClr>
                <a:srgbClr val="C00000"/>
              </a:buClr>
              <a:defRPr sz="2800">
                <a:solidFill>
                  <a:schemeClr val="tx1"/>
                </a:solidFill>
                <a:latin typeface="Calibri" panose="020F0502020204030204" pitchFamily="34" charset="0"/>
              </a:defRPr>
            </a:lvl2pPr>
            <a:lvl3pPr>
              <a:buClr>
                <a:srgbClr val="C00000"/>
              </a:buClr>
              <a:defRPr sz="2400">
                <a:solidFill>
                  <a:schemeClr val="tx1"/>
                </a:solidFill>
                <a:latin typeface="Calibri" panose="020F0502020204030204" pitchFamily="34" charset="0"/>
              </a:defRPr>
            </a:lvl3pPr>
            <a:lvl4pPr>
              <a:buClr>
                <a:srgbClr val="C00000"/>
              </a:buClr>
              <a:defRPr sz="2000">
                <a:solidFill>
                  <a:schemeClr val="tx1"/>
                </a:solidFill>
                <a:latin typeface="Calibri" panose="020F0502020204030204" pitchFamily="34" charset="0"/>
              </a:defRPr>
            </a:lvl4pPr>
            <a:lvl5pPr>
              <a:buClr>
                <a:srgbClr val="C00000"/>
              </a:buClr>
              <a:defRPr sz="2000">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solidFill>
                  <a:srgbClr val="9F373A"/>
                </a:solidFill>
              </a:defRPr>
            </a:lvl1pPr>
          </a:lstStyle>
          <a:p>
            <a:r>
              <a:rPr lang="en-US" dirty="0"/>
              <a:t>Mauve Background Header</a:t>
            </a:r>
            <a:endParaRPr lang="en-GB" dirty="0"/>
          </a:p>
        </p:txBody>
      </p:sp>
    </p:spTree>
    <p:extLst>
      <p:ext uri="{BB962C8B-B14F-4D97-AF65-F5344CB8AC3E}">
        <p14:creationId xmlns:p14="http://schemas.microsoft.com/office/powerpoint/2010/main" val="398984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A3B6-39D4-414F-8F7F-B5839E02A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957E178-BC60-4DF0-8702-7A68B1E83ABC}"/>
              </a:ext>
            </a:extLst>
          </p:cNvPr>
          <p:cNvSpPr>
            <a:spLocks noGrp="1"/>
          </p:cNvSpPr>
          <p:nvPr>
            <p:ph type="sldNum" sz="quarter" idx="10"/>
          </p:nvPr>
        </p:nvSpPr>
        <p:spPr/>
        <p:txBody>
          <a:bodyPr/>
          <a:lstStyle/>
          <a:p>
            <a:fld id="{1BDBE4D5-1906-465B-8652-0128494D8407}" type="slidenum">
              <a:rPr lang="en-US" smtClean="0"/>
              <a:pPr/>
              <a:t>‹#›</a:t>
            </a:fld>
            <a:endParaRPr lang="en-US" dirty="0"/>
          </a:p>
        </p:txBody>
      </p:sp>
      <p:sp>
        <p:nvSpPr>
          <p:cNvPr id="4" name="Rectangle 3">
            <a:extLst>
              <a:ext uri="{FF2B5EF4-FFF2-40B4-BE49-F238E27FC236}">
                <a16:creationId xmlns:a16="http://schemas.microsoft.com/office/drawing/2014/main" id="{8A62C820-383A-44D0-80DD-04DF289AE3A4}"/>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F16B1102-04E5-466D-B140-62070A53BE0F}"/>
              </a:ext>
            </a:extLst>
          </p:cNvPr>
          <p:cNvSpPr>
            <a:spLocks noGrp="1"/>
          </p:cNvSpPr>
          <p:nvPr>
            <p:ph sz="quarter" idx="11" hasCustomPrompt="1"/>
          </p:nvPr>
        </p:nvSpPr>
        <p:spPr>
          <a:xfrm>
            <a:off x="3206187" y="2511425"/>
            <a:ext cx="5937813" cy="1839913"/>
          </a:xfrm>
          <a:prstGeom prst="rect">
            <a:avLst/>
          </a:prstGeom>
        </p:spPr>
        <p:txBody>
          <a:bodyPr/>
          <a:lstStyle>
            <a:lvl1pPr>
              <a:defRPr>
                <a:solidFill>
                  <a:srgbClr val="9F373A"/>
                </a:solidFill>
              </a:defRPr>
            </a:lvl1pPr>
          </a:lstStyle>
          <a:p>
            <a:pPr lvl="0"/>
            <a:r>
              <a:rPr lang="en-US" dirty="0"/>
              <a:t>Some content</a:t>
            </a:r>
          </a:p>
        </p:txBody>
      </p:sp>
    </p:spTree>
    <p:extLst>
      <p:ext uri="{BB962C8B-B14F-4D97-AF65-F5344CB8AC3E}">
        <p14:creationId xmlns:p14="http://schemas.microsoft.com/office/powerpoint/2010/main" val="402702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A3B6-39D4-414F-8F7F-B5839E02A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957E178-BC60-4DF0-8702-7A68B1E83ABC}"/>
              </a:ext>
            </a:extLst>
          </p:cNvPr>
          <p:cNvSpPr>
            <a:spLocks noGrp="1"/>
          </p:cNvSpPr>
          <p:nvPr>
            <p:ph type="sldNum" sz="quarter" idx="10"/>
          </p:nvPr>
        </p:nvSpPr>
        <p:spPr/>
        <p:txBody>
          <a:bodyPr/>
          <a:lstStyle/>
          <a:p>
            <a:fld id="{1BDBE4D5-1906-465B-8652-0128494D8407}" type="slidenum">
              <a:rPr lang="en-US" smtClean="0"/>
              <a:pPr/>
              <a:t>‹#›</a:t>
            </a:fld>
            <a:endParaRPr lang="en-US" dirty="0"/>
          </a:p>
        </p:txBody>
      </p:sp>
      <p:sp>
        <p:nvSpPr>
          <p:cNvPr id="4" name="Rectangle 3">
            <a:extLst>
              <a:ext uri="{FF2B5EF4-FFF2-40B4-BE49-F238E27FC236}">
                <a16:creationId xmlns:a16="http://schemas.microsoft.com/office/drawing/2014/main" id="{8A62C820-383A-44D0-80DD-04DF289AE3A4}"/>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6C92B4-20A9-4022-BC19-F2EBF664A8A4}"/>
              </a:ext>
            </a:extLst>
          </p:cNvPr>
          <p:cNvPicPr>
            <a:picLocks noChangeAspect="1"/>
          </p:cNvPicPr>
          <p:nvPr userDrawn="1"/>
        </p:nvPicPr>
        <p:blipFill>
          <a:blip r:embed="rId2"/>
          <a:stretch>
            <a:fillRect/>
          </a:stretch>
        </p:blipFill>
        <p:spPr>
          <a:xfrm>
            <a:off x="1325937" y="1317515"/>
            <a:ext cx="9540125" cy="4222969"/>
          </a:xfrm>
          <a:prstGeom prst="rect">
            <a:avLst/>
          </a:prstGeom>
        </p:spPr>
      </p:pic>
    </p:spTree>
    <p:extLst>
      <p:ext uri="{BB962C8B-B14F-4D97-AF65-F5344CB8AC3E}">
        <p14:creationId xmlns:p14="http://schemas.microsoft.com/office/powerpoint/2010/main" val="282410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A3B6-39D4-414F-8F7F-B5839E02AE6E}"/>
              </a:ext>
            </a:extLst>
          </p:cNvPr>
          <p:cNvSpPr>
            <a:spLocks noGrp="1"/>
          </p:cNvSpPr>
          <p:nvPr>
            <p:ph type="title" hasCustomPrompt="1"/>
          </p:nvPr>
        </p:nvSpPr>
        <p:spPr/>
        <p:txBody>
          <a:bodyPr/>
          <a:lstStyle>
            <a:lvl1pPr>
              <a:defRPr/>
            </a:lvl1pPr>
          </a:lstStyle>
          <a:p>
            <a:r>
              <a:rPr lang="en-US" dirty="0"/>
              <a:t>www.zdmp.eu</a:t>
            </a:r>
          </a:p>
        </p:txBody>
      </p:sp>
      <p:sp>
        <p:nvSpPr>
          <p:cNvPr id="3" name="Slide Number Placeholder 2">
            <a:extLst>
              <a:ext uri="{FF2B5EF4-FFF2-40B4-BE49-F238E27FC236}">
                <a16:creationId xmlns:a16="http://schemas.microsoft.com/office/drawing/2014/main" id="{5957E178-BC60-4DF0-8702-7A68B1E83ABC}"/>
              </a:ext>
            </a:extLst>
          </p:cNvPr>
          <p:cNvSpPr>
            <a:spLocks noGrp="1"/>
          </p:cNvSpPr>
          <p:nvPr>
            <p:ph type="sldNum" sz="quarter" idx="10"/>
          </p:nvPr>
        </p:nvSpPr>
        <p:spPr/>
        <p:txBody>
          <a:bodyPr/>
          <a:lstStyle/>
          <a:p>
            <a:fld id="{1BDBE4D5-1906-465B-8652-0128494D8407}" type="slidenum">
              <a:rPr lang="en-US" smtClean="0"/>
              <a:pPr/>
              <a:t>‹#›</a:t>
            </a:fld>
            <a:endParaRPr lang="en-US" dirty="0"/>
          </a:p>
        </p:txBody>
      </p:sp>
      <p:pic>
        <p:nvPicPr>
          <p:cNvPr id="6" name="Picture 5">
            <a:extLst>
              <a:ext uri="{FF2B5EF4-FFF2-40B4-BE49-F238E27FC236}">
                <a16:creationId xmlns:a16="http://schemas.microsoft.com/office/drawing/2014/main" id="{A26C92B4-20A9-4022-BC19-F2EBF664A8A4}"/>
              </a:ext>
            </a:extLst>
          </p:cNvPr>
          <p:cNvPicPr>
            <a:picLocks noChangeAspect="1"/>
          </p:cNvPicPr>
          <p:nvPr userDrawn="1"/>
        </p:nvPicPr>
        <p:blipFill>
          <a:blip r:embed="rId2"/>
          <a:stretch>
            <a:fillRect/>
          </a:stretch>
        </p:blipFill>
        <p:spPr>
          <a:xfrm>
            <a:off x="1325937" y="1317515"/>
            <a:ext cx="9540125" cy="4222969"/>
          </a:xfrm>
          <a:prstGeom prst="rect">
            <a:avLst/>
          </a:prstGeom>
        </p:spPr>
      </p:pic>
    </p:spTree>
    <p:extLst>
      <p:ext uri="{BB962C8B-B14F-4D97-AF65-F5344CB8AC3E}">
        <p14:creationId xmlns:p14="http://schemas.microsoft.com/office/powerpoint/2010/main" val="35656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72EE3D-FCA6-4978-8F4D-BEEAF0753E65}"/>
              </a:ext>
            </a:extLst>
          </p:cNvPr>
          <p:cNvSpPr/>
          <p:nvPr userDrawn="1"/>
        </p:nvSpPr>
        <p:spPr>
          <a:xfrm>
            <a:off x="-1" y="1904"/>
            <a:ext cx="10867339" cy="85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F57912-BD13-4F38-BAD4-8102A6A7671F}"/>
              </a:ext>
            </a:extLst>
          </p:cNvPr>
          <p:cNvSpPr/>
          <p:nvPr userDrawn="1"/>
        </p:nvSpPr>
        <p:spPr>
          <a:xfrm>
            <a:off x="0" y="-1"/>
            <a:ext cx="10867338" cy="8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
            <a:ext cx="12192000" cy="861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0" y="861002"/>
            <a:ext cx="12192000" cy="205798"/>
          </a:xfrm>
          <a:prstGeom prst="rect">
            <a:avLst/>
          </a:prstGeom>
          <a:solidFill>
            <a:srgbClr val="9F373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7" name="Rectangle 6"/>
          <p:cNvSpPr/>
          <p:nvPr userDrawn="1"/>
        </p:nvSpPr>
        <p:spPr>
          <a:xfrm>
            <a:off x="0" y="6652202"/>
            <a:ext cx="12192000" cy="205798"/>
          </a:xfrm>
          <a:prstGeom prst="rect">
            <a:avLst/>
          </a:prstGeom>
          <a:solidFill>
            <a:srgbClr val="9F3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11353801" y="6680934"/>
            <a:ext cx="718124" cy="182130"/>
          </a:xfrm>
          <a:prstGeom prst="rect">
            <a:avLst/>
          </a:prstGeom>
        </p:spPr>
        <p:txBody>
          <a:bodyPr anchor="b"/>
          <a:lstStyle>
            <a:lvl1pPr algn="r">
              <a:defRPr sz="900">
                <a:solidFill>
                  <a:schemeClr val="bg1"/>
                </a:solidFill>
                <a:latin typeface="Arial" panose="020B0604020202020204" pitchFamily="34" charset="0"/>
                <a:cs typeface="Arial" panose="020B0604020202020204" pitchFamily="34" charset="0"/>
              </a:defRPr>
            </a:lvl1pPr>
          </a:lstStyle>
          <a:p>
            <a:fld id="{1BDBE4D5-1906-465B-8652-0128494D8407}" type="slidenum">
              <a:rPr lang="en-US" smtClean="0"/>
              <a:pPr/>
              <a:t>‹#›</a:t>
            </a:fld>
            <a:endParaRPr lang="en-US" dirty="0"/>
          </a:p>
        </p:txBody>
      </p:sp>
      <p:sp>
        <p:nvSpPr>
          <p:cNvPr id="14" name="Rectangle 13"/>
          <p:cNvSpPr/>
          <p:nvPr userDrawn="1"/>
        </p:nvSpPr>
        <p:spPr>
          <a:xfrm>
            <a:off x="2" y="6652202"/>
            <a:ext cx="1323877" cy="205798"/>
          </a:xfrm>
          <a:prstGeom prst="rect">
            <a:avLst/>
          </a:prstGeom>
          <a:gradFill flip="none" rotWithShape="1">
            <a:gsLst>
              <a:gs pos="0">
                <a:srgbClr val="9F373A">
                  <a:tint val="66000"/>
                  <a:satMod val="160000"/>
                </a:srgbClr>
              </a:gs>
              <a:gs pos="50000">
                <a:srgbClr val="9F373A">
                  <a:tint val="44500"/>
                  <a:satMod val="160000"/>
                </a:srgbClr>
              </a:gs>
              <a:gs pos="100000">
                <a:srgbClr val="9F373A">
                  <a:tint val="23500"/>
                  <a:satMod val="160000"/>
                </a:srgb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59" name="Footer Placeholder 4"/>
          <p:cNvSpPr txBox="1">
            <a:spLocks/>
          </p:cNvSpPr>
          <p:nvPr userDrawn="1"/>
        </p:nvSpPr>
        <p:spPr>
          <a:xfrm>
            <a:off x="1281957" y="6685413"/>
            <a:ext cx="2907145" cy="182129"/>
          </a:xfrm>
          <a:prstGeom prst="rect">
            <a:avLst/>
          </a:prstGeom>
        </p:spPr>
        <p:txBody>
          <a:bodyPr anchor="b"/>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Arial" panose="020B0604020202020204" pitchFamily="34" charset="0"/>
                <a:cs typeface="Arial" panose="020B0604020202020204" pitchFamily="34" charset="0"/>
              </a:rPr>
              <a:t>Zero Defects Manufacturing Platform</a:t>
            </a:r>
          </a:p>
        </p:txBody>
      </p:sp>
      <p:sp>
        <p:nvSpPr>
          <p:cNvPr id="15" name="Rectangle 14"/>
          <p:cNvSpPr/>
          <p:nvPr userDrawn="1"/>
        </p:nvSpPr>
        <p:spPr>
          <a:xfrm rot="16200000">
            <a:off x="-2792999" y="3859800"/>
            <a:ext cx="5791200" cy="205200"/>
          </a:xfrm>
          <a:prstGeom prst="rect">
            <a:avLst/>
          </a:prstGeom>
          <a:gradFill flip="none" rotWithShape="1">
            <a:gsLst>
              <a:gs pos="0">
                <a:srgbClr val="9F373A">
                  <a:tint val="66000"/>
                  <a:satMod val="160000"/>
                </a:srgbClr>
              </a:gs>
              <a:gs pos="50000">
                <a:srgbClr val="9F373A">
                  <a:tint val="44500"/>
                  <a:satMod val="160000"/>
                </a:srgbClr>
              </a:gs>
              <a:gs pos="100000">
                <a:srgbClr val="9F373A">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58" name="Footer Placeholder 4"/>
          <p:cNvSpPr txBox="1">
            <a:spLocks/>
          </p:cNvSpPr>
          <p:nvPr userDrawn="1"/>
        </p:nvSpPr>
        <p:spPr>
          <a:xfrm>
            <a:off x="359181" y="6716236"/>
            <a:ext cx="1019562" cy="152364"/>
          </a:xfrm>
          <a:prstGeom prst="rect">
            <a:avLst/>
          </a:prstGeom>
        </p:spPr>
        <p:txBody>
          <a:bodyPr anchor="b"/>
          <a:lstStyle>
            <a:defPPr>
              <a:defRPr lang="en-US"/>
            </a:defPPr>
            <a:lvl1pPr>
              <a:defRPr sz="900">
                <a:solidFill>
                  <a:schemeClr val="bg1"/>
                </a:solidFill>
              </a:defRPr>
            </a:lvl1pPr>
          </a:lstStyle>
          <a:p>
            <a:pPr lvl="0" algn="r"/>
            <a:r>
              <a:rPr lang="en-US" sz="900" b="1" dirty="0">
                <a:solidFill>
                  <a:srgbClr val="9F373A"/>
                </a:solidFill>
                <a:latin typeface="Arial" panose="020B0604020202020204" pitchFamily="34" charset="0"/>
                <a:cs typeface="Arial" panose="020B0604020202020204" pitchFamily="34" charset="0"/>
              </a:rPr>
              <a:t>www.zdmp.eu</a:t>
            </a:r>
          </a:p>
        </p:txBody>
      </p:sp>
      <p:sp>
        <p:nvSpPr>
          <p:cNvPr id="16" name="Rectangle 15"/>
          <p:cNvSpPr/>
          <p:nvPr userDrawn="1"/>
        </p:nvSpPr>
        <p:spPr>
          <a:xfrm rot="10800000">
            <a:off x="10868123" y="861000"/>
            <a:ext cx="1323877" cy="205798"/>
          </a:xfrm>
          <a:prstGeom prst="rect">
            <a:avLst/>
          </a:prstGeom>
          <a:gradFill flip="none" rotWithShape="1">
            <a:gsLst>
              <a:gs pos="0">
                <a:srgbClr val="9F373A">
                  <a:tint val="66000"/>
                  <a:satMod val="160000"/>
                </a:srgbClr>
              </a:gs>
              <a:gs pos="50000">
                <a:srgbClr val="9F373A">
                  <a:tint val="44500"/>
                  <a:satMod val="160000"/>
                </a:srgbClr>
              </a:gs>
              <a:gs pos="100000">
                <a:srgbClr val="9F373A">
                  <a:tint val="23500"/>
                  <a:satMod val="16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7" name="Rectangle 16"/>
          <p:cNvSpPr/>
          <p:nvPr userDrawn="1"/>
        </p:nvSpPr>
        <p:spPr>
          <a:xfrm rot="5400000">
            <a:off x="9193800" y="3654000"/>
            <a:ext cx="5791200" cy="205200"/>
          </a:xfrm>
          <a:prstGeom prst="rect">
            <a:avLst/>
          </a:prstGeom>
          <a:gradFill flip="none" rotWithShape="1">
            <a:gsLst>
              <a:gs pos="0">
                <a:srgbClr val="9F373A">
                  <a:tint val="66000"/>
                  <a:satMod val="160000"/>
                </a:srgbClr>
              </a:gs>
              <a:gs pos="50000">
                <a:srgbClr val="9F373A">
                  <a:tint val="44500"/>
                  <a:satMod val="160000"/>
                </a:srgbClr>
              </a:gs>
              <a:gs pos="100000">
                <a:srgbClr val="9F373A">
                  <a:tint val="23500"/>
                  <a:satMod val="160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1" name="Title Placeholder 10"/>
          <p:cNvSpPr>
            <a:spLocks noGrp="1"/>
          </p:cNvSpPr>
          <p:nvPr userDrawn="1">
            <p:ph type="title"/>
          </p:nvPr>
        </p:nvSpPr>
        <p:spPr>
          <a:xfrm>
            <a:off x="1" y="141764"/>
            <a:ext cx="10607039" cy="586364"/>
          </a:xfrm>
          <a:prstGeom prst="rect">
            <a:avLst/>
          </a:prstGeom>
        </p:spPr>
        <p:txBody>
          <a:bodyPr vert="horz" lIns="91440" tIns="45720" rIns="91440" bIns="45720" rtlCol="0" anchor="ctr">
            <a:noAutofit/>
          </a:bodyPr>
          <a:lstStyle/>
          <a:p>
            <a:r>
              <a:rPr lang="en-US" dirty="0"/>
              <a:t>Calibri Main Text</a:t>
            </a:r>
            <a:endParaRPr lang="en-GB" dirty="0"/>
          </a:p>
        </p:txBody>
      </p:sp>
      <p:pic>
        <p:nvPicPr>
          <p:cNvPr id="19" name="Picture 18">
            <a:extLst>
              <a:ext uri="{FF2B5EF4-FFF2-40B4-BE49-F238E27FC236}">
                <a16:creationId xmlns:a16="http://schemas.microsoft.com/office/drawing/2014/main" id="{FE2807CF-90CF-4465-9DEA-8BBA13B693D2}"/>
              </a:ext>
            </a:extLst>
          </p:cNvPr>
          <p:cNvPicPr>
            <a:picLocks noChangeAspect="1"/>
          </p:cNvPicPr>
          <p:nvPr userDrawn="1"/>
        </p:nvPicPr>
        <p:blipFill>
          <a:blip r:embed="rId19"/>
          <a:stretch>
            <a:fillRect/>
          </a:stretch>
        </p:blipFill>
        <p:spPr>
          <a:xfrm>
            <a:off x="10905438" y="115774"/>
            <a:ext cx="1248462" cy="552636"/>
          </a:xfrm>
          <a:prstGeom prst="rect">
            <a:avLst/>
          </a:prstGeom>
        </p:spPr>
      </p:pic>
    </p:spTree>
    <p:extLst>
      <p:ext uri="{BB962C8B-B14F-4D97-AF65-F5344CB8AC3E}">
        <p14:creationId xmlns:p14="http://schemas.microsoft.com/office/powerpoint/2010/main" val="181102761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2" r:id="rId3"/>
    <p:sldLayoutId id="2147483679" r:id="rId4"/>
    <p:sldLayoutId id="2147483680" r:id="rId5"/>
    <p:sldLayoutId id="2147483681" r:id="rId6"/>
    <p:sldLayoutId id="2147483686" r:id="rId7"/>
    <p:sldLayoutId id="2147483687" r:id="rId8"/>
    <p:sldLayoutId id="2147483688" r:id="rId9"/>
    <p:sldLayoutId id="2147483682" r:id="rId10"/>
    <p:sldLayoutId id="2147483685" r:id="rId11"/>
    <p:sldLayoutId id="2147483670" r:id="rId12"/>
    <p:sldLayoutId id="2147483671" r:id="rId13"/>
    <p:sldLayoutId id="2147483673" r:id="rId14"/>
    <p:sldLayoutId id="2147483674" r:id="rId15"/>
    <p:sldLayoutId id="2147483675" r:id="rId16"/>
    <p:sldLayoutId id="2147483676" r:id="rId17"/>
  </p:sldLayoutIdLst>
  <p:hf hdr="0" dt="0"/>
  <p:txStyles>
    <p:titleStyle>
      <a:lvl1pPr algn="l" defTabSz="914400" rtl="0" eaLnBrk="1" latinLnBrk="0" hangingPunct="1">
        <a:lnSpc>
          <a:spcPct val="90000"/>
        </a:lnSpc>
        <a:spcBef>
          <a:spcPct val="0"/>
        </a:spcBef>
        <a:buNone/>
        <a:defRPr sz="3600" b="1" kern="1200" baseline="0">
          <a:solidFill>
            <a:srgbClr val="9F373A"/>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7030A0"/>
          </a:solidFill>
          <a:latin typeface="Arial" panose="020B060402020202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7030A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7030A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7030A0"/>
        </a:buClr>
        <a:buFont typeface="Wingdings" panose="05000000000000000000" pitchFamily="2" charset="2"/>
        <a:buChar char="§"/>
        <a:tabLst/>
        <a:defRPr sz="1800" kern="1200">
          <a:solidFill>
            <a:schemeClr val="tx1"/>
          </a:solidFill>
          <a:latin typeface="Arial" panose="020B060402020202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7030A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zjCIYvvfOtI"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www.youtube.com/watch?v=F3EOUiNrCQo"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jpeg"/><Relationship Id="rId4" Type="http://schemas.openxmlformats.org/officeDocument/2006/relationships/hyperlink" Target="https://www.youtube.com/watch?v=rO3PFBPshz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C60338-AA54-4244-BA9A-971F1D4AE7A4}"/>
              </a:ext>
            </a:extLst>
          </p:cNvPr>
          <p:cNvSpPr>
            <a:spLocks noGrp="1"/>
          </p:cNvSpPr>
          <p:nvPr>
            <p:ph type="sldNum" sz="quarter" idx="10"/>
          </p:nvPr>
        </p:nvSpPr>
        <p:spPr/>
        <p:txBody>
          <a:bodyPr/>
          <a:lstStyle/>
          <a:p>
            <a:fld id="{1BDBE4D5-1906-465B-8652-0128494D8407}" type="slidenum">
              <a:rPr lang="en-US" smtClean="0"/>
              <a:pPr/>
              <a:t>1</a:t>
            </a:fld>
            <a:endParaRPr lang="en-US" dirty="0"/>
          </a:p>
        </p:txBody>
      </p:sp>
      <p:sp>
        <p:nvSpPr>
          <p:cNvPr id="4" name="Title 3">
            <a:extLst>
              <a:ext uri="{FF2B5EF4-FFF2-40B4-BE49-F238E27FC236}">
                <a16:creationId xmlns:a16="http://schemas.microsoft.com/office/drawing/2014/main" id="{74084241-C3C9-477E-B466-0ABEDD369B35}"/>
              </a:ext>
            </a:extLst>
          </p:cNvPr>
          <p:cNvSpPr>
            <a:spLocks noGrp="1"/>
          </p:cNvSpPr>
          <p:nvPr>
            <p:ph type="title"/>
          </p:nvPr>
        </p:nvSpPr>
        <p:spPr>
          <a:xfrm>
            <a:off x="1994813" y="4407117"/>
            <a:ext cx="8049073" cy="862917"/>
          </a:xfrm>
        </p:spPr>
        <p:txBody>
          <a:bodyPr/>
          <a:lstStyle/>
          <a:p>
            <a:pPr algn="ctr"/>
            <a:r>
              <a:rPr lang="en-GB" sz="2800" dirty="0"/>
              <a:t>How to use the Experimentation Facility</a:t>
            </a:r>
            <a:endParaRPr lang="en-US" sz="2800" dirty="0"/>
          </a:p>
        </p:txBody>
      </p:sp>
      <p:pic>
        <p:nvPicPr>
          <p:cNvPr id="3" name="Imagem 2">
            <a:extLst>
              <a:ext uri="{FF2B5EF4-FFF2-40B4-BE49-F238E27FC236}">
                <a16:creationId xmlns:a16="http://schemas.microsoft.com/office/drawing/2014/main" id="{91F8F601-03B0-4A3C-962B-E3CA587D2BBA}"/>
              </a:ext>
            </a:extLst>
          </p:cNvPr>
          <p:cNvPicPr>
            <a:picLocks noChangeAspect="1"/>
          </p:cNvPicPr>
          <p:nvPr/>
        </p:nvPicPr>
        <p:blipFill>
          <a:blip r:embed="rId4"/>
          <a:stretch>
            <a:fillRect/>
          </a:stretch>
        </p:blipFill>
        <p:spPr>
          <a:xfrm>
            <a:off x="2768711" y="0"/>
            <a:ext cx="6120914" cy="835224"/>
          </a:xfrm>
          <a:prstGeom prst="rect">
            <a:avLst/>
          </a:prstGeom>
        </p:spPr>
      </p:pic>
      <p:pic>
        <p:nvPicPr>
          <p:cNvPr id="7" name="Imagem 6">
            <a:extLst>
              <a:ext uri="{FF2B5EF4-FFF2-40B4-BE49-F238E27FC236}">
                <a16:creationId xmlns:a16="http://schemas.microsoft.com/office/drawing/2014/main" id="{2233EE90-A3C3-48FE-A3B9-83BB2ED5A5F4}"/>
              </a:ext>
            </a:extLst>
          </p:cNvPr>
          <p:cNvPicPr>
            <a:picLocks noChangeAspect="1"/>
          </p:cNvPicPr>
          <p:nvPr/>
        </p:nvPicPr>
        <p:blipFill>
          <a:blip r:embed="rId5"/>
          <a:stretch>
            <a:fillRect/>
          </a:stretch>
        </p:blipFill>
        <p:spPr>
          <a:xfrm>
            <a:off x="9754791" y="1318537"/>
            <a:ext cx="1971225" cy="1838196"/>
          </a:xfrm>
          <a:prstGeom prst="rect">
            <a:avLst/>
          </a:prstGeom>
        </p:spPr>
      </p:pic>
      <p:pic>
        <p:nvPicPr>
          <p:cNvPr id="8" name="Picture 7">
            <a:extLst>
              <a:ext uri="{FF2B5EF4-FFF2-40B4-BE49-F238E27FC236}">
                <a16:creationId xmlns:a16="http://schemas.microsoft.com/office/drawing/2014/main" id="{7C74F222-5FDC-4640-91F4-8EDFA0B9F266}"/>
              </a:ext>
            </a:extLst>
          </p:cNvPr>
          <p:cNvPicPr>
            <a:picLocks noChangeAspect="1"/>
          </p:cNvPicPr>
          <p:nvPr/>
        </p:nvPicPr>
        <p:blipFill>
          <a:blip r:embed="rId6"/>
          <a:stretch>
            <a:fillRect/>
          </a:stretch>
        </p:blipFill>
        <p:spPr>
          <a:xfrm>
            <a:off x="309523" y="1318537"/>
            <a:ext cx="5048250" cy="2314575"/>
          </a:xfrm>
          <a:prstGeom prst="rect">
            <a:avLst/>
          </a:prstGeom>
        </p:spPr>
      </p:pic>
    </p:spTree>
    <p:custDataLst>
      <p:tags r:id="rId1"/>
    </p:custDataLst>
    <p:extLst>
      <p:ext uri="{BB962C8B-B14F-4D97-AF65-F5344CB8AC3E}">
        <p14:creationId xmlns:p14="http://schemas.microsoft.com/office/powerpoint/2010/main" val="714803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10</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5029431"/>
          </a:xfrm>
        </p:spPr>
        <p:txBody>
          <a:bodyPr/>
          <a:lstStyle/>
          <a:p>
            <a:pPr marL="342900" indent="-342900" algn="just">
              <a:buFont typeface="Wingdings" panose="05000000000000000000" pitchFamily="2" charset="2"/>
              <a:buChar char="§"/>
            </a:pPr>
            <a:r>
              <a:rPr lang="en-US" sz="2400" dirty="0"/>
              <a:t>Logical Controller: INICO S1000 controller</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Supported Technologies: REST</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Monitorable parameter: Air pressure (energy consumption)</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Relevance to ZDMP use cases: Automotive and Electronic use case</a:t>
            </a:r>
          </a:p>
          <a:p>
            <a:pPr marL="342900" indent="-342900">
              <a:buFont typeface="Wingdings" panose="05000000000000000000" pitchFamily="2" charset="2"/>
              <a:buChar char="§"/>
            </a:pP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Air Pressure Box</a:t>
            </a:r>
          </a:p>
        </p:txBody>
      </p:sp>
    </p:spTree>
    <p:custDataLst>
      <p:tags r:id="rId1"/>
    </p:custDataLst>
    <p:extLst>
      <p:ext uri="{BB962C8B-B14F-4D97-AF65-F5344CB8AC3E}">
        <p14:creationId xmlns:p14="http://schemas.microsoft.com/office/powerpoint/2010/main" val="141320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11</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48788" y="1176043"/>
            <a:ext cx="5672633" cy="5360944"/>
          </a:xfrm>
        </p:spPr>
        <p:txBody>
          <a:bodyPr/>
          <a:lstStyle/>
          <a:p>
            <a:pPr marL="342900" indent="-342900" algn="just">
              <a:buFont typeface="Wingdings" panose="05000000000000000000" pitchFamily="2" charset="2"/>
              <a:buChar char="§"/>
            </a:pPr>
            <a:r>
              <a:rPr lang="en-US" sz="2400" dirty="0"/>
              <a:t>The FASTory assembly line demonstrates the assembly of mobile phones  by drawing the main components (frame, screen, and keyboard) of three different phone models, with different </a:t>
            </a:r>
            <a:r>
              <a:rPr lang="en-US" sz="2400" dirty="0" err="1"/>
              <a:t>colours</a:t>
            </a:r>
            <a:r>
              <a:rPr lang="en-US" sz="2400" dirty="0"/>
              <a:t> and shapes on a sheet of paper carried by a pallet on a conveyor. </a:t>
            </a:r>
            <a:r>
              <a:rPr lang="en-US" sz="2400" b="0" i="0" dirty="0">
                <a:effectLst/>
                <a:cs typeface="Calibri" panose="020F0502020204030204" pitchFamily="34" charset="0"/>
              </a:rPr>
              <a:t>This combination results in the production of 729 variants (i.e., 9 different screens * 9 different keyboards * 9 different frames). FASTory is equipped with INICO S1000 controllers</a:t>
            </a:r>
          </a:p>
          <a:p>
            <a:pPr marL="342900" indent="-342900" algn="just">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FASTory Line video: </a:t>
            </a:r>
            <a:r>
              <a:rPr lang="en-US" sz="2400" dirty="0">
                <a:hlinkClick r:id="rId4"/>
              </a:rPr>
              <a:t>https://www.youtube.com/watch?v=zjCIYvvfOtI</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Equipment – FASTory Assembly Line</a:t>
            </a:r>
          </a:p>
        </p:txBody>
      </p:sp>
      <p:pic>
        <p:nvPicPr>
          <p:cNvPr id="5" name="Picture 4">
            <a:extLst>
              <a:ext uri="{FF2B5EF4-FFF2-40B4-BE49-F238E27FC236}">
                <a16:creationId xmlns:a16="http://schemas.microsoft.com/office/drawing/2014/main" id="{3108C47E-3A89-4736-B343-42667BDBCF1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5004" y="4019040"/>
            <a:ext cx="4027251" cy="2352578"/>
          </a:xfrm>
          <a:prstGeom prst="rect">
            <a:avLst/>
          </a:prstGeom>
          <a:noFill/>
          <a:ln>
            <a:noFill/>
          </a:ln>
        </p:spPr>
      </p:pic>
      <p:pic>
        <p:nvPicPr>
          <p:cNvPr id="6" name="Picture 5">
            <a:extLst>
              <a:ext uri="{FF2B5EF4-FFF2-40B4-BE49-F238E27FC236}">
                <a16:creationId xmlns:a16="http://schemas.microsoft.com/office/drawing/2014/main" id="{20D62BB3-C396-4D9A-99DD-917F5D3520BB}"/>
              </a:ext>
            </a:extLst>
          </p:cNvPr>
          <p:cNvPicPr>
            <a:picLocks noChangeAspect="1"/>
          </p:cNvPicPr>
          <p:nvPr/>
        </p:nvPicPr>
        <p:blipFill>
          <a:blip r:embed="rId6"/>
          <a:stretch>
            <a:fillRect/>
          </a:stretch>
        </p:blipFill>
        <p:spPr>
          <a:xfrm>
            <a:off x="6339158" y="1218117"/>
            <a:ext cx="2530397" cy="1415607"/>
          </a:xfrm>
          <a:prstGeom prst="rect">
            <a:avLst/>
          </a:prstGeom>
        </p:spPr>
      </p:pic>
      <p:pic>
        <p:nvPicPr>
          <p:cNvPr id="7" name="Picture 6">
            <a:extLst>
              <a:ext uri="{FF2B5EF4-FFF2-40B4-BE49-F238E27FC236}">
                <a16:creationId xmlns:a16="http://schemas.microsoft.com/office/drawing/2014/main" id="{7D3E8DD1-6E57-4EF9-8748-69B9C2A231F9}"/>
              </a:ext>
            </a:extLst>
          </p:cNvPr>
          <p:cNvPicPr>
            <a:picLocks noChangeAspect="1"/>
          </p:cNvPicPr>
          <p:nvPr/>
        </p:nvPicPr>
        <p:blipFill>
          <a:blip r:embed="rId7"/>
          <a:stretch>
            <a:fillRect/>
          </a:stretch>
        </p:blipFill>
        <p:spPr>
          <a:xfrm>
            <a:off x="9187292" y="1218117"/>
            <a:ext cx="2393831" cy="2429034"/>
          </a:xfrm>
          <a:prstGeom prst="rect">
            <a:avLst/>
          </a:prstGeom>
        </p:spPr>
      </p:pic>
      <p:sp>
        <p:nvSpPr>
          <p:cNvPr id="8" name="Marcador de Posição de Conteúdo 2">
            <a:extLst>
              <a:ext uri="{FF2B5EF4-FFF2-40B4-BE49-F238E27FC236}">
                <a16:creationId xmlns:a16="http://schemas.microsoft.com/office/drawing/2014/main" id="{F5F5450F-6000-417B-8D48-C751ABD58864}"/>
              </a:ext>
            </a:extLst>
          </p:cNvPr>
          <p:cNvSpPr txBox="1">
            <a:spLocks/>
          </p:cNvSpPr>
          <p:nvPr/>
        </p:nvSpPr>
        <p:spPr>
          <a:xfrm>
            <a:off x="6453193" y="2751824"/>
            <a:ext cx="2302325"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5a: FASTory final product</a:t>
            </a:r>
          </a:p>
        </p:txBody>
      </p:sp>
      <p:sp>
        <p:nvSpPr>
          <p:cNvPr id="9" name="Marcador de Posição de Conteúdo 2">
            <a:extLst>
              <a:ext uri="{FF2B5EF4-FFF2-40B4-BE49-F238E27FC236}">
                <a16:creationId xmlns:a16="http://schemas.microsoft.com/office/drawing/2014/main" id="{1A27E581-ECD2-49EC-96DF-EB91A66DBAEB}"/>
              </a:ext>
            </a:extLst>
          </p:cNvPr>
          <p:cNvSpPr txBox="1">
            <a:spLocks/>
          </p:cNvSpPr>
          <p:nvPr/>
        </p:nvSpPr>
        <p:spPr>
          <a:xfrm>
            <a:off x="8788870" y="3647151"/>
            <a:ext cx="3190673"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5b: Variations of FASTory line product</a:t>
            </a:r>
          </a:p>
        </p:txBody>
      </p:sp>
      <p:sp>
        <p:nvSpPr>
          <p:cNvPr id="10" name="Marcador de Posição de Conteúdo 2">
            <a:extLst>
              <a:ext uri="{FF2B5EF4-FFF2-40B4-BE49-F238E27FC236}">
                <a16:creationId xmlns:a16="http://schemas.microsoft.com/office/drawing/2014/main" id="{A84FCCCF-CA5C-4297-ADAB-DEAC873090FB}"/>
              </a:ext>
            </a:extLst>
          </p:cNvPr>
          <p:cNvSpPr txBox="1">
            <a:spLocks/>
          </p:cNvSpPr>
          <p:nvPr/>
        </p:nvSpPr>
        <p:spPr>
          <a:xfrm>
            <a:off x="7801582" y="6380656"/>
            <a:ext cx="3190673"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5c: FASTory Assembly Line</a:t>
            </a:r>
          </a:p>
        </p:txBody>
      </p:sp>
    </p:spTree>
    <p:custDataLst>
      <p:tags r:id="rId1"/>
    </p:custDataLst>
    <p:extLst>
      <p:ext uri="{BB962C8B-B14F-4D97-AF65-F5344CB8AC3E}">
        <p14:creationId xmlns:p14="http://schemas.microsoft.com/office/powerpoint/2010/main" val="129592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12</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Features</a:t>
            </a:r>
            <a:r>
              <a:rPr lang="en-GB" sz="2400" b="0" i="0" dirty="0">
                <a:effectLst/>
                <a:cs typeface="Calibri" panose="020F0502020204030204" pitchFamily="34" charset="0"/>
              </a:rPr>
              <a:t>: 10 workstations, 10 robots (including Omron, ABB, Kuka, Sony and FANUC robots), pneumatic network for actuator control, different sensors, conveyor (main and bypass), energy meters</a:t>
            </a:r>
          </a:p>
          <a:p>
            <a:pPr marL="342900" indent="-342900" algn="just">
              <a:buFont typeface="Wingdings" panose="05000000000000000000" pitchFamily="2" charset="2"/>
              <a:buChar char="§"/>
            </a:pPr>
            <a:r>
              <a:rPr lang="en-US" sz="2400" b="1" dirty="0"/>
              <a:t>Development framework</a:t>
            </a:r>
            <a:r>
              <a:rPr lang="en-US" sz="2400" dirty="0"/>
              <a:t>: Flask, NodeJS, Java</a:t>
            </a:r>
          </a:p>
          <a:p>
            <a:pPr marL="342900" indent="-342900" algn="just">
              <a:buFont typeface="Wingdings" panose="05000000000000000000" pitchFamily="2" charset="2"/>
              <a:buChar char="§"/>
            </a:pPr>
            <a:r>
              <a:rPr lang="en-US" sz="2400" dirty="0"/>
              <a:t>Logical Controller: INICO S1000 controller</a:t>
            </a:r>
          </a:p>
          <a:p>
            <a:pPr marL="342900" indent="-342900" algn="just">
              <a:buFont typeface="Wingdings" panose="05000000000000000000" pitchFamily="2" charset="2"/>
              <a:buChar char="§"/>
            </a:pPr>
            <a:r>
              <a:rPr lang="en-US" sz="2400" dirty="0"/>
              <a:t>Networking: Ethernet network</a:t>
            </a:r>
          </a:p>
          <a:p>
            <a:pPr marL="342900" indent="-342900" algn="just">
              <a:buFont typeface="Wingdings" panose="05000000000000000000" pitchFamily="2" charset="2"/>
              <a:buChar char="§"/>
            </a:pPr>
            <a:r>
              <a:rPr lang="en-US" sz="2400" dirty="0"/>
              <a:t>Supported Technologies: REST</a:t>
            </a:r>
          </a:p>
          <a:p>
            <a:pPr marL="342900" indent="-342900" algn="just">
              <a:buFont typeface="Wingdings" panose="05000000000000000000" pitchFamily="2" charset="2"/>
              <a:buChar char="§"/>
            </a:pPr>
            <a:r>
              <a:rPr lang="en-US" sz="2400" dirty="0"/>
              <a:t>Relevance to ZDMP use cases: Automotive and Electronic use case</a:t>
            </a:r>
          </a:p>
          <a:p>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a:t>
            </a:r>
          </a:p>
        </p:txBody>
      </p:sp>
    </p:spTree>
    <p:custDataLst>
      <p:tags r:id="rId1"/>
    </p:custDataLst>
    <p:extLst>
      <p:ext uri="{BB962C8B-B14F-4D97-AF65-F5344CB8AC3E}">
        <p14:creationId xmlns:p14="http://schemas.microsoft.com/office/powerpoint/2010/main" val="304824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13</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4581252"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Pneumatic System</a:t>
            </a:r>
            <a:r>
              <a:rPr lang="en-GB" sz="2400" b="0" i="0" dirty="0">
                <a:effectLst/>
                <a:cs typeface="Calibri" panose="020F0502020204030204" pitchFamily="34" charset="0"/>
              </a:rPr>
              <a:t>: </a:t>
            </a:r>
            <a:r>
              <a:rPr lang="en-US" sz="2400" b="0" i="0" dirty="0">
                <a:effectLst/>
                <a:cs typeface="Calibri" panose="020F0502020204030204" pitchFamily="34" charset="0"/>
              </a:rPr>
              <a:t>The FASTory Line requires air pressure to work properly. The air pressure is used to actuate the track selector in the conveyor and the end effector in the robots. Thus, each work cell has a manual valve, pressure relief valve and solenoid valve as shown in Figure 6.</a:t>
            </a:r>
            <a:endParaRPr lang="en-GB" sz="2400" b="0" i="0" dirty="0">
              <a:effectLst/>
              <a:cs typeface="Calibri" panose="020F0502020204030204" pitchFamily="34" charset="0"/>
            </a:endParaRPr>
          </a:p>
          <a:p>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pic>
        <p:nvPicPr>
          <p:cNvPr id="6" name="Picture 5">
            <a:extLst>
              <a:ext uri="{FF2B5EF4-FFF2-40B4-BE49-F238E27FC236}">
                <a16:creationId xmlns:a16="http://schemas.microsoft.com/office/drawing/2014/main" id="{8706473E-F449-4695-A8BE-9D15586A43C9}"/>
              </a:ext>
            </a:extLst>
          </p:cNvPr>
          <p:cNvPicPr>
            <a:picLocks noChangeAspect="1"/>
          </p:cNvPicPr>
          <p:nvPr/>
        </p:nvPicPr>
        <p:blipFill>
          <a:blip r:embed="rId4"/>
          <a:stretch>
            <a:fillRect/>
          </a:stretch>
        </p:blipFill>
        <p:spPr>
          <a:xfrm>
            <a:off x="5563661" y="1516512"/>
            <a:ext cx="6264260" cy="4205862"/>
          </a:xfrm>
          <a:prstGeom prst="rect">
            <a:avLst/>
          </a:prstGeom>
        </p:spPr>
      </p:pic>
      <p:sp>
        <p:nvSpPr>
          <p:cNvPr id="7" name="Marcador de Posição de Conteúdo 2">
            <a:extLst>
              <a:ext uri="{FF2B5EF4-FFF2-40B4-BE49-F238E27FC236}">
                <a16:creationId xmlns:a16="http://schemas.microsoft.com/office/drawing/2014/main" id="{3F118A10-3160-480B-A76C-85F8D9717A5F}"/>
              </a:ext>
            </a:extLst>
          </p:cNvPr>
          <p:cNvSpPr txBox="1">
            <a:spLocks/>
          </p:cNvSpPr>
          <p:nvPr/>
        </p:nvSpPr>
        <p:spPr>
          <a:xfrm>
            <a:off x="7505468" y="5829764"/>
            <a:ext cx="2951766"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6: FASTory Line Pneumatic system</a:t>
            </a:r>
          </a:p>
        </p:txBody>
      </p:sp>
    </p:spTree>
    <p:custDataLst>
      <p:tags r:id="rId1"/>
    </p:custDataLst>
    <p:extLst>
      <p:ext uri="{BB962C8B-B14F-4D97-AF65-F5344CB8AC3E}">
        <p14:creationId xmlns:p14="http://schemas.microsoft.com/office/powerpoint/2010/main" val="3589879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14</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4581252"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Conveyors</a:t>
            </a:r>
            <a:r>
              <a:rPr lang="en-GB" sz="2400" b="0" i="0" dirty="0">
                <a:effectLst/>
                <a:cs typeface="Calibri" panose="020F0502020204030204" pitchFamily="34" charset="0"/>
              </a:rPr>
              <a:t>: </a:t>
            </a:r>
            <a:r>
              <a:rPr lang="en-US" sz="2400" b="0" i="0" dirty="0">
                <a:effectLst/>
                <a:cs typeface="Calibri" panose="020F0502020204030204" pitchFamily="34" charset="0"/>
              </a:rPr>
              <a:t>Each workstation in the FASTory line consist of two conveyors; main and bypass. The main conveyor is used if the pallet requires service from the work cell. Meanwhile, the bypass is used if the work cell is in busy state (another pallet(s) [max 2 pallets] are in the cell) to bypass the pallet to the next work cell. See Figure 7. Both Conveyors (Main and Bypass) are controlled by a single RTU.</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sp>
        <p:nvSpPr>
          <p:cNvPr id="7" name="Marcador de Posição de Conteúdo 2">
            <a:extLst>
              <a:ext uri="{FF2B5EF4-FFF2-40B4-BE49-F238E27FC236}">
                <a16:creationId xmlns:a16="http://schemas.microsoft.com/office/drawing/2014/main" id="{3F118A10-3160-480B-A76C-85F8D9717A5F}"/>
              </a:ext>
            </a:extLst>
          </p:cNvPr>
          <p:cNvSpPr txBox="1">
            <a:spLocks/>
          </p:cNvSpPr>
          <p:nvPr/>
        </p:nvSpPr>
        <p:spPr>
          <a:xfrm>
            <a:off x="8544231" y="6250562"/>
            <a:ext cx="3116827"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7b: Conveyor direction</a:t>
            </a:r>
          </a:p>
        </p:txBody>
      </p:sp>
      <p:pic>
        <p:nvPicPr>
          <p:cNvPr id="8" name="Picture 7">
            <a:extLst>
              <a:ext uri="{FF2B5EF4-FFF2-40B4-BE49-F238E27FC236}">
                <a16:creationId xmlns:a16="http://schemas.microsoft.com/office/drawing/2014/main" id="{D0200FE1-142D-4E7F-B909-B8B37C7B8F48}"/>
              </a:ext>
            </a:extLst>
          </p:cNvPr>
          <p:cNvPicPr>
            <a:picLocks noChangeAspect="1"/>
          </p:cNvPicPr>
          <p:nvPr/>
        </p:nvPicPr>
        <p:blipFill>
          <a:blip r:embed="rId4"/>
          <a:stretch>
            <a:fillRect/>
          </a:stretch>
        </p:blipFill>
        <p:spPr>
          <a:xfrm>
            <a:off x="5680126" y="1525527"/>
            <a:ext cx="3599524" cy="2427041"/>
          </a:xfrm>
          <a:prstGeom prst="rect">
            <a:avLst/>
          </a:prstGeom>
        </p:spPr>
      </p:pic>
      <p:pic>
        <p:nvPicPr>
          <p:cNvPr id="10" name="Picture 9">
            <a:extLst>
              <a:ext uri="{FF2B5EF4-FFF2-40B4-BE49-F238E27FC236}">
                <a16:creationId xmlns:a16="http://schemas.microsoft.com/office/drawing/2014/main" id="{F722C33B-E1B0-4CE5-9C0B-A39BFE6AAAA5}"/>
              </a:ext>
            </a:extLst>
          </p:cNvPr>
          <p:cNvPicPr>
            <a:picLocks noChangeAspect="1"/>
          </p:cNvPicPr>
          <p:nvPr/>
        </p:nvPicPr>
        <p:blipFill>
          <a:blip r:embed="rId5"/>
          <a:stretch>
            <a:fillRect/>
          </a:stretch>
        </p:blipFill>
        <p:spPr>
          <a:xfrm>
            <a:off x="8242348" y="4187262"/>
            <a:ext cx="3623220" cy="2063300"/>
          </a:xfrm>
          <a:prstGeom prst="rect">
            <a:avLst/>
          </a:prstGeom>
        </p:spPr>
      </p:pic>
      <p:sp>
        <p:nvSpPr>
          <p:cNvPr id="11" name="Marcador de Posição de Conteúdo 2">
            <a:extLst>
              <a:ext uri="{FF2B5EF4-FFF2-40B4-BE49-F238E27FC236}">
                <a16:creationId xmlns:a16="http://schemas.microsoft.com/office/drawing/2014/main" id="{DAF6AE78-9F18-4EC3-8C5E-6EEAEBB70524}"/>
              </a:ext>
            </a:extLst>
          </p:cNvPr>
          <p:cNvSpPr txBox="1">
            <a:spLocks/>
          </p:cNvSpPr>
          <p:nvPr/>
        </p:nvSpPr>
        <p:spPr>
          <a:xfrm>
            <a:off x="5830529" y="3952568"/>
            <a:ext cx="2261416"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7a: Conveyors motors</a:t>
            </a:r>
          </a:p>
        </p:txBody>
      </p:sp>
    </p:spTree>
    <p:custDataLst>
      <p:tags r:id="rId1"/>
    </p:custDataLst>
    <p:extLst>
      <p:ext uri="{BB962C8B-B14F-4D97-AF65-F5344CB8AC3E}">
        <p14:creationId xmlns:p14="http://schemas.microsoft.com/office/powerpoint/2010/main" val="186905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15</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6" y="1290376"/>
            <a:ext cx="4817228"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Conveyors</a:t>
            </a:r>
            <a:r>
              <a:rPr lang="en-GB" sz="2400" b="0" i="0" dirty="0">
                <a:effectLst/>
                <a:cs typeface="Calibri" panose="020F0502020204030204" pitchFamily="34" charset="0"/>
              </a:rPr>
              <a:t>: </a:t>
            </a:r>
            <a:r>
              <a:rPr lang="en-US" sz="2400" b="0" i="0" dirty="0">
                <a:effectLst/>
                <a:cs typeface="Calibri" panose="020F0502020204030204" pitchFamily="34" charset="0"/>
              </a:rPr>
              <a:t>As shown in Figure 8, each conveyor in FASTory line is divided into different zones. There are five different types of zones. In each zone, there is one presence sensor that is used for detecting the pallet presence. In addition, there is one stopper to stop the pallet when the conveyor is transferring other pallets. An RFID reader is located in “Zone 1 (Z1)” of each workstation. This reader reads the pallet’s tags for identifying the entering pallet.</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pic>
        <p:nvPicPr>
          <p:cNvPr id="6" name="Picture 5">
            <a:extLst>
              <a:ext uri="{FF2B5EF4-FFF2-40B4-BE49-F238E27FC236}">
                <a16:creationId xmlns:a16="http://schemas.microsoft.com/office/drawing/2014/main" id="{01EF634C-CD72-442C-A0AA-9EB58AC61892}"/>
              </a:ext>
            </a:extLst>
          </p:cNvPr>
          <p:cNvPicPr>
            <a:picLocks noChangeAspect="1"/>
          </p:cNvPicPr>
          <p:nvPr/>
        </p:nvPicPr>
        <p:blipFill>
          <a:blip r:embed="rId4"/>
          <a:stretch>
            <a:fillRect/>
          </a:stretch>
        </p:blipFill>
        <p:spPr>
          <a:xfrm>
            <a:off x="6352217" y="1431636"/>
            <a:ext cx="4890935" cy="4220944"/>
          </a:xfrm>
          <a:prstGeom prst="rect">
            <a:avLst/>
          </a:prstGeom>
        </p:spPr>
      </p:pic>
      <p:sp>
        <p:nvSpPr>
          <p:cNvPr id="12" name="Marcador de Posição de Conteúdo 2">
            <a:extLst>
              <a:ext uri="{FF2B5EF4-FFF2-40B4-BE49-F238E27FC236}">
                <a16:creationId xmlns:a16="http://schemas.microsoft.com/office/drawing/2014/main" id="{114B1AB5-4E5C-4D66-ABAE-22D8E334573C}"/>
              </a:ext>
            </a:extLst>
          </p:cNvPr>
          <p:cNvSpPr txBox="1">
            <a:spLocks/>
          </p:cNvSpPr>
          <p:nvPr/>
        </p:nvSpPr>
        <p:spPr>
          <a:xfrm>
            <a:off x="7865805" y="5701734"/>
            <a:ext cx="3116827"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8: FASTory conveyor zones</a:t>
            </a:r>
          </a:p>
        </p:txBody>
      </p:sp>
    </p:spTree>
    <p:custDataLst>
      <p:tags r:id="rId1"/>
    </p:custDataLst>
    <p:extLst>
      <p:ext uri="{BB962C8B-B14F-4D97-AF65-F5344CB8AC3E}">
        <p14:creationId xmlns:p14="http://schemas.microsoft.com/office/powerpoint/2010/main" val="944760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16</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6" y="1290376"/>
            <a:ext cx="10854234"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Conveyors</a:t>
            </a:r>
            <a:r>
              <a:rPr lang="en-GB" sz="2400" b="0" i="0" dirty="0">
                <a:effectLst/>
                <a:cs typeface="Calibri" panose="020F0502020204030204" pitchFamily="34" charset="0"/>
              </a:rPr>
              <a:t>: </a:t>
            </a:r>
            <a:r>
              <a:rPr lang="en-US" sz="2400" b="0" i="0" dirty="0">
                <a:effectLst/>
                <a:cs typeface="Calibri" panose="020F0502020204030204" pitchFamily="34" charset="0"/>
              </a:rPr>
              <a:t>Table 1 shows the functionality of these zones</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sp>
        <p:nvSpPr>
          <p:cNvPr id="12" name="Marcador de Posição de Conteúdo 2">
            <a:extLst>
              <a:ext uri="{FF2B5EF4-FFF2-40B4-BE49-F238E27FC236}">
                <a16:creationId xmlns:a16="http://schemas.microsoft.com/office/drawing/2014/main" id="{114B1AB5-4E5C-4D66-ABAE-22D8E334573C}"/>
              </a:ext>
            </a:extLst>
          </p:cNvPr>
          <p:cNvSpPr txBox="1">
            <a:spLocks/>
          </p:cNvSpPr>
          <p:nvPr/>
        </p:nvSpPr>
        <p:spPr>
          <a:xfrm>
            <a:off x="2556386" y="6309045"/>
            <a:ext cx="4837471"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Table 1: Zones functionality of the conveyor in the FASTory line</a:t>
            </a:r>
          </a:p>
        </p:txBody>
      </p:sp>
      <p:pic>
        <p:nvPicPr>
          <p:cNvPr id="7" name="Picture 6">
            <a:extLst>
              <a:ext uri="{FF2B5EF4-FFF2-40B4-BE49-F238E27FC236}">
                <a16:creationId xmlns:a16="http://schemas.microsoft.com/office/drawing/2014/main" id="{E131F645-B48E-4BA2-BE48-E3D4028CFB2F}"/>
              </a:ext>
            </a:extLst>
          </p:cNvPr>
          <p:cNvPicPr>
            <a:picLocks noChangeAspect="1"/>
          </p:cNvPicPr>
          <p:nvPr/>
        </p:nvPicPr>
        <p:blipFill>
          <a:blip r:embed="rId4"/>
          <a:stretch>
            <a:fillRect/>
          </a:stretch>
        </p:blipFill>
        <p:spPr>
          <a:xfrm>
            <a:off x="1625973" y="1782443"/>
            <a:ext cx="6698299" cy="4431544"/>
          </a:xfrm>
          <a:prstGeom prst="rect">
            <a:avLst/>
          </a:prstGeom>
        </p:spPr>
      </p:pic>
      <p:pic>
        <p:nvPicPr>
          <p:cNvPr id="9" name="Picture 8">
            <a:extLst>
              <a:ext uri="{FF2B5EF4-FFF2-40B4-BE49-F238E27FC236}">
                <a16:creationId xmlns:a16="http://schemas.microsoft.com/office/drawing/2014/main" id="{0E5EBD53-758B-4D1C-8D50-EF292844A617}"/>
              </a:ext>
            </a:extLst>
          </p:cNvPr>
          <p:cNvPicPr>
            <a:picLocks noChangeAspect="1"/>
          </p:cNvPicPr>
          <p:nvPr/>
        </p:nvPicPr>
        <p:blipFill>
          <a:blip r:embed="rId5"/>
          <a:stretch>
            <a:fillRect/>
          </a:stretch>
        </p:blipFill>
        <p:spPr>
          <a:xfrm>
            <a:off x="8788160" y="1784032"/>
            <a:ext cx="2675674" cy="2309143"/>
          </a:xfrm>
          <a:prstGeom prst="rect">
            <a:avLst/>
          </a:prstGeom>
        </p:spPr>
      </p:pic>
    </p:spTree>
    <p:custDataLst>
      <p:tags r:id="rId1"/>
    </p:custDataLst>
    <p:extLst>
      <p:ext uri="{BB962C8B-B14F-4D97-AF65-F5344CB8AC3E}">
        <p14:creationId xmlns:p14="http://schemas.microsoft.com/office/powerpoint/2010/main" val="3111029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17</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08833" y="1280543"/>
            <a:ext cx="5216895" cy="2672025"/>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RFID Readers</a:t>
            </a:r>
            <a:r>
              <a:rPr lang="en-GB" sz="2400" b="0" i="0" dirty="0">
                <a:effectLst/>
                <a:cs typeface="Calibri" panose="020F0502020204030204" pitchFamily="34" charset="0"/>
              </a:rPr>
              <a:t>: </a:t>
            </a:r>
            <a:r>
              <a:rPr lang="en-US" sz="2400" b="0" i="0" dirty="0">
                <a:effectLst/>
                <a:cs typeface="Calibri" panose="020F0502020204030204" pitchFamily="34" charset="0"/>
              </a:rPr>
              <a:t>In order to identify the pallets in the line, The FASTory line is equipped with RFID reader (in each Z1) that can read the attached tags beneath the pallets. The reading mechanism uses the RS-232 serial communication by the conveyor RTU</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sp>
        <p:nvSpPr>
          <p:cNvPr id="12" name="Marcador de Posição de Conteúdo 2">
            <a:extLst>
              <a:ext uri="{FF2B5EF4-FFF2-40B4-BE49-F238E27FC236}">
                <a16:creationId xmlns:a16="http://schemas.microsoft.com/office/drawing/2014/main" id="{114B1AB5-4E5C-4D66-ABAE-22D8E334573C}"/>
              </a:ext>
            </a:extLst>
          </p:cNvPr>
          <p:cNvSpPr txBox="1">
            <a:spLocks/>
          </p:cNvSpPr>
          <p:nvPr/>
        </p:nvSpPr>
        <p:spPr>
          <a:xfrm>
            <a:off x="4531923" y="6309045"/>
            <a:ext cx="1404095"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9b: RFID tag</a:t>
            </a:r>
          </a:p>
        </p:txBody>
      </p:sp>
      <p:pic>
        <p:nvPicPr>
          <p:cNvPr id="7" name="Picture 6">
            <a:extLst>
              <a:ext uri="{FF2B5EF4-FFF2-40B4-BE49-F238E27FC236}">
                <a16:creationId xmlns:a16="http://schemas.microsoft.com/office/drawing/2014/main" id="{91304B3A-D460-4F72-91BB-2196713E29E8}"/>
              </a:ext>
            </a:extLst>
          </p:cNvPr>
          <p:cNvPicPr>
            <a:picLocks noChangeAspect="1"/>
          </p:cNvPicPr>
          <p:nvPr/>
        </p:nvPicPr>
        <p:blipFill>
          <a:blip r:embed="rId4"/>
          <a:stretch>
            <a:fillRect/>
          </a:stretch>
        </p:blipFill>
        <p:spPr>
          <a:xfrm>
            <a:off x="7571500" y="1280543"/>
            <a:ext cx="4149485" cy="2772697"/>
          </a:xfrm>
          <a:prstGeom prst="rect">
            <a:avLst/>
          </a:prstGeom>
        </p:spPr>
      </p:pic>
      <p:pic>
        <p:nvPicPr>
          <p:cNvPr id="9" name="Picture 8">
            <a:extLst>
              <a:ext uri="{FF2B5EF4-FFF2-40B4-BE49-F238E27FC236}">
                <a16:creationId xmlns:a16="http://schemas.microsoft.com/office/drawing/2014/main" id="{852C732D-A26D-490A-930E-789C10AAFE67}"/>
              </a:ext>
            </a:extLst>
          </p:cNvPr>
          <p:cNvPicPr>
            <a:picLocks noChangeAspect="1"/>
          </p:cNvPicPr>
          <p:nvPr/>
        </p:nvPicPr>
        <p:blipFill>
          <a:blip r:embed="rId5"/>
          <a:stretch>
            <a:fillRect/>
          </a:stretch>
        </p:blipFill>
        <p:spPr>
          <a:xfrm>
            <a:off x="3402003" y="3798306"/>
            <a:ext cx="3663937" cy="2454312"/>
          </a:xfrm>
          <a:prstGeom prst="rect">
            <a:avLst/>
          </a:prstGeom>
        </p:spPr>
      </p:pic>
      <p:sp>
        <p:nvSpPr>
          <p:cNvPr id="11" name="Marcador de Posição de Conteúdo 2">
            <a:extLst>
              <a:ext uri="{FF2B5EF4-FFF2-40B4-BE49-F238E27FC236}">
                <a16:creationId xmlns:a16="http://schemas.microsoft.com/office/drawing/2014/main" id="{61046B42-64C6-4493-AC9F-EB5B1C3E2859}"/>
              </a:ext>
            </a:extLst>
          </p:cNvPr>
          <p:cNvSpPr txBox="1">
            <a:spLocks/>
          </p:cNvSpPr>
          <p:nvPr/>
        </p:nvSpPr>
        <p:spPr>
          <a:xfrm>
            <a:off x="8838802" y="4136880"/>
            <a:ext cx="1614879"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9a: RFID reader</a:t>
            </a:r>
          </a:p>
        </p:txBody>
      </p:sp>
    </p:spTree>
    <p:custDataLst>
      <p:tags r:id="rId1"/>
    </p:custDataLst>
    <p:extLst>
      <p:ext uri="{BB962C8B-B14F-4D97-AF65-F5344CB8AC3E}">
        <p14:creationId xmlns:p14="http://schemas.microsoft.com/office/powerpoint/2010/main" val="2998914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18</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08833" y="1280543"/>
            <a:ext cx="11548870" cy="5316902"/>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Sensors</a:t>
            </a:r>
            <a:r>
              <a:rPr lang="en-GB" sz="2400" b="0" i="0" dirty="0">
                <a:effectLst/>
                <a:cs typeface="Calibri" panose="020F0502020204030204" pitchFamily="34" charset="0"/>
              </a:rPr>
              <a:t>: </a:t>
            </a:r>
            <a:r>
              <a:rPr lang="en-US" sz="2400" dirty="0">
                <a:cs typeface="Calibri" panose="020F0502020204030204" pitchFamily="34" charset="0"/>
              </a:rPr>
              <a:t>E</a:t>
            </a:r>
            <a:r>
              <a:rPr lang="en-US" sz="2400" b="0" i="0" dirty="0">
                <a:effectLst/>
                <a:cs typeface="Calibri" panose="020F0502020204030204" pitchFamily="34" charset="0"/>
              </a:rPr>
              <a:t>ach zone in the conveyor has a presence magnetic proximity sensor to detect the presence of pallets. Figure 10 shows the sensors in Z1 and Z5.</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sp>
        <p:nvSpPr>
          <p:cNvPr id="12" name="Marcador de Posição de Conteúdo 2">
            <a:extLst>
              <a:ext uri="{FF2B5EF4-FFF2-40B4-BE49-F238E27FC236}">
                <a16:creationId xmlns:a16="http://schemas.microsoft.com/office/drawing/2014/main" id="{114B1AB5-4E5C-4D66-ABAE-22D8E334573C}"/>
              </a:ext>
            </a:extLst>
          </p:cNvPr>
          <p:cNvSpPr txBox="1">
            <a:spLocks/>
          </p:cNvSpPr>
          <p:nvPr/>
        </p:nvSpPr>
        <p:spPr>
          <a:xfrm>
            <a:off x="4239257" y="6271453"/>
            <a:ext cx="3688020"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10: The magnetic proximity sensors in Z1/Z5</a:t>
            </a:r>
          </a:p>
        </p:txBody>
      </p:sp>
      <p:pic>
        <p:nvPicPr>
          <p:cNvPr id="6" name="Picture 5">
            <a:extLst>
              <a:ext uri="{FF2B5EF4-FFF2-40B4-BE49-F238E27FC236}">
                <a16:creationId xmlns:a16="http://schemas.microsoft.com/office/drawing/2014/main" id="{5CEECE94-6269-44A5-9230-6A6018B5C722}"/>
              </a:ext>
            </a:extLst>
          </p:cNvPr>
          <p:cNvPicPr>
            <a:picLocks noChangeAspect="1"/>
          </p:cNvPicPr>
          <p:nvPr/>
        </p:nvPicPr>
        <p:blipFill>
          <a:blip r:embed="rId4"/>
          <a:stretch>
            <a:fillRect/>
          </a:stretch>
        </p:blipFill>
        <p:spPr>
          <a:xfrm>
            <a:off x="3107077" y="2244604"/>
            <a:ext cx="5952381" cy="3980952"/>
          </a:xfrm>
          <a:prstGeom prst="rect">
            <a:avLst/>
          </a:prstGeom>
        </p:spPr>
      </p:pic>
    </p:spTree>
    <p:custDataLst>
      <p:tags r:id="rId1"/>
    </p:custDataLst>
    <p:extLst>
      <p:ext uri="{BB962C8B-B14F-4D97-AF65-F5344CB8AC3E}">
        <p14:creationId xmlns:p14="http://schemas.microsoft.com/office/powerpoint/2010/main" val="231983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19</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08833" y="1280543"/>
            <a:ext cx="11548870" cy="5316902"/>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Actuators</a:t>
            </a:r>
            <a:r>
              <a:rPr lang="en-GB" sz="2400" b="0" i="0" dirty="0">
                <a:effectLst/>
                <a:cs typeface="Calibri" panose="020F0502020204030204" pitchFamily="34" charset="0"/>
              </a:rPr>
              <a:t>: T</a:t>
            </a:r>
            <a:r>
              <a:rPr lang="en-US" sz="2400" b="0" i="0" dirty="0">
                <a:effectLst/>
                <a:cs typeface="Calibri" panose="020F0502020204030204" pitchFamily="34" charset="0"/>
              </a:rPr>
              <a:t>here are two pneumatic actuators; stoppers and path selector. Figure 11 shows both the stoppers and the selectors. The stopper stops the pallet in each zone. Meanwhile, the path selector switches between main and bypass conveyors.</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661057" cy="586364"/>
          </a:xfrm>
        </p:spPr>
        <p:txBody>
          <a:bodyPr/>
          <a:lstStyle/>
          <a:p>
            <a:r>
              <a:rPr lang="pt-PT" dirty="0"/>
              <a:t>Technical Specifications – </a:t>
            </a:r>
            <a:r>
              <a:rPr lang="pt-PT" sz="3000" dirty="0"/>
              <a:t>FASTory Line Components</a:t>
            </a:r>
          </a:p>
        </p:txBody>
      </p:sp>
      <p:sp>
        <p:nvSpPr>
          <p:cNvPr id="12" name="Marcador de Posição de Conteúdo 2">
            <a:extLst>
              <a:ext uri="{FF2B5EF4-FFF2-40B4-BE49-F238E27FC236}">
                <a16:creationId xmlns:a16="http://schemas.microsoft.com/office/drawing/2014/main" id="{114B1AB5-4E5C-4D66-ABAE-22D8E334573C}"/>
              </a:ext>
            </a:extLst>
          </p:cNvPr>
          <p:cNvSpPr txBox="1">
            <a:spLocks/>
          </p:cNvSpPr>
          <p:nvPr/>
        </p:nvSpPr>
        <p:spPr>
          <a:xfrm>
            <a:off x="1814869" y="5838465"/>
            <a:ext cx="2951684"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11a: Path selector in the conveyor</a:t>
            </a:r>
          </a:p>
        </p:txBody>
      </p:sp>
      <p:pic>
        <p:nvPicPr>
          <p:cNvPr id="7" name="Picture 6">
            <a:extLst>
              <a:ext uri="{FF2B5EF4-FFF2-40B4-BE49-F238E27FC236}">
                <a16:creationId xmlns:a16="http://schemas.microsoft.com/office/drawing/2014/main" id="{7BE03F3A-BCCE-4498-B993-605000D7CAA8}"/>
              </a:ext>
            </a:extLst>
          </p:cNvPr>
          <p:cNvPicPr>
            <a:picLocks noChangeAspect="1"/>
          </p:cNvPicPr>
          <p:nvPr/>
        </p:nvPicPr>
        <p:blipFill>
          <a:blip r:embed="rId4"/>
          <a:stretch>
            <a:fillRect/>
          </a:stretch>
        </p:blipFill>
        <p:spPr>
          <a:xfrm>
            <a:off x="308833" y="2644668"/>
            <a:ext cx="5610837" cy="3178596"/>
          </a:xfrm>
          <a:prstGeom prst="rect">
            <a:avLst/>
          </a:prstGeom>
        </p:spPr>
      </p:pic>
      <p:pic>
        <p:nvPicPr>
          <p:cNvPr id="9" name="Picture 8">
            <a:extLst>
              <a:ext uri="{FF2B5EF4-FFF2-40B4-BE49-F238E27FC236}">
                <a16:creationId xmlns:a16="http://schemas.microsoft.com/office/drawing/2014/main" id="{5A44E522-EC46-4989-9CD0-5D30F9FABCDD}"/>
              </a:ext>
            </a:extLst>
          </p:cNvPr>
          <p:cNvPicPr>
            <a:picLocks noChangeAspect="1"/>
          </p:cNvPicPr>
          <p:nvPr/>
        </p:nvPicPr>
        <p:blipFill>
          <a:blip r:embed="rId5"/>
          <a:stretch>
            <a:fillRect/>
          </a:stretch>
        </p:blipFill>
        <p:spPr>
          <a:xfrm>
            <a:off x="6246866" y="2635887"/>
            <a:ext cx="5610837" cy="3187377"/>
          </a:xfrm>
          <a:prstGeom prst="rect">
            <a:avLst/>
          </a:prstGeom>
        </p:spPr>
      </p:pic>
      <p:sp>
        <p:nvSpPr>
          <p:cNvPr id="11" name="Marcador de Posição de Conteúdo 2">
            <a:extLst>
              <a:ext uri="{FF2B5EF4-FFF2-40B4-BE49-F238E27FC236}">
                <a16:creationId xmlns:a16="http://schemas.microsoft.com/office/drawing/2014/main" id="{1B4E489A-B650-41AB-8DA5-0F544A012731}"/>
              </a:ext>
            </a:extLst>
          </p:cNvPr>
          <p:cNvSpPr txBox="1">
            <a:spLocks/>
          </p:cNvSpPr>
          <p:nvPr/>
        </p:nvSpPr>
        <p:spPr>
          <a:xfrm>
            <a:off x="8006539" y="5845793"/>
            <a:ext cx="2091489"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11b: The stopper in Z1</a:t>
            </a:r>
          </a:p>
        </p:txBody>
      </p:sp>
    </p:spTree>
    <p:custDataLst>
      <p:tags r:id="rId1"/>
    </p:custDataLst>
    <p:extLst>
      <p:ext uri="{BB962C8B-B14F-4D97-AF65-F5344CB8AC3E}">
        <p14:creationId xmlns:p14="http://schemas.microsoft.com/office/powerpoint/2010/main" val="122553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4971374"/>
          </a:xfrm>
        </p:spPr>
        <p:txBody>
          <a:bodyPr/>
          <a:lstStyle/>
          <a:p>
            <a:pPr marL="342900" indent="-342900" algn="just">
              <a:buFont typeface="Wingdings" panose="05000000000000000000" pitchFamily="2" charset="2"/>
              <a:buChar char="§"/>
            </a:pPr>
            <a:r>
              <a:rPr lang="en-US" sz="3600" dirty="0"/>
              <a:t>Introduction</a:t>
            </a:r>
          </a:p>
          <a:p>
            <a:pPr marL="342900" indent="-342900" algn="just">
              <a:buFont typeface="Wingdings" panose="05000000000000000000" pitchFamily="2" charset="2"/>
              <a:buChar char="§"/>
            </a:pPr>
            <a:r>
              <a:rPr lang="en-US" sz="3600" dirty="0"/>
              <a:t>Equipment </a:t>
            </a:r>
          </a:p>
          <a:p>
            <a:pPr marL="342900" indent="-342900" algn="just">
              <a:buFont typeface="Wingdings" panose="05000000000000000000" pitchFamily="2" charset="2"/>
              <a:buChar char="§"/>
            </a:pPr>
            <a:r>
              <a:rPr lang="en-US" sz="3600" dirty="0"/>
              <a:t>Technical Specification </a:t>
            </a:r>
          </a:p>
          <a:p>
            <a:pPr marL="342900" indent="-342900" algn="just">
              <a:buFont typeface="Wingdings" panose="05000000000000000000" pitchFamily="2" charset="2"/>
              <a:buChar char="§"/>
            </a:pPr>
            <a:r>
              <a:rPr lang="en-US" sz="3600" dirty="0"/>
              <a:t>Implementation </a:t>
            </a:r>
          </a:p>
          <a:p>
            <a:pPr marL="342900" indent="-342900" algn="just">
              <a:buFont typeface="Wingdings" panose="05000000000000000000" pitchFamily="2" charset="2"/>
              <a:buChar char="§"/>
            </a:pPr>
            <a:r>
              <a:rPr lang="en-US" sz="3600" dirty="0"/>
              <a:t>Questions</a:t>
            </a:r>
          </a:p>
          <a:p>
            <a:pPr marL="342900" indent="-342900" algn="just">
              <a:buFont typeface="Wingdings" panose="05000000000000000000" pitchFamily="2" charset="2"/>
              <a:buChar char="§"/>
            </a:pPr>
            <a:r>
              <a:rPr lang="en-US" sz="3600" dirty="0"/>
              <a:t>Conclusion </a:t>
            </a:r>
            <a:endParaRPr lang="en-GB" sz="36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Table of Contents</a:t>
            </a:r>
          </a:p>
        </p:txBody>
      </p:sp>
    </p:spTree>
    <p:custDataLst>
      <p:tags r:id="rId1"/>
    </p:custDataLst>
    <p:extLst>
      <p:ext uri="{BB962C8B-B14F-4D97-AF65-F5344CB8AC3E}">
        <p14:creationId xmlns:p14="http://schemas.microsoft.com/office/powerpoint/2010/main" val="2357873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20</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239520" y="1260874"/>
            <a:ext cx="3956112" cy="5297242"/>
          </a:xfrm>
        </p:spPr>
        <p:txBody>
          <a:bodyPr/>
          <a:lstStyle/>
          <a:p>
            <a:pPr marL="342900" indent="-342900" algn="just">
              <a:buFont typeface="Wingdings" panose="05000000000000000000" pitchFamily="2" charset="2"/>
              <a:buChar char="§"/>
            </a:pPr>
            <a:r>
              <a:rPr lang="en-US" sz="2400" b="0" i="0" dirty="0">
                <a:effectLst/>
                <a:cs typeface="Calibri" panose="020F0502020204030204" pitchFamily="34" charset="0"/>
              </a:rPr>
              <a:t>The FASTory is equipped with INICO S1000 Remote Terminal Units (RTUs). INICO S1000 is a programmable RTU device, which offers process control capabilities, as well as a Web-based Human-Machine Interface (HMI), and it supports REST and DPWS Web Services. Each Robot and Conveyor is controlled by an RTU. The RTUs are connected to the FASTory local network as shown in Figure 12.</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RTUs</a:t>
            </a:r>
          </a:p>
        </p:txBody>
      </p:sp>
      <p:pic>
        <p:nvPicPr>
          <p:cNvPr id="8" name="Picture 7">
            <a:extLst>
              <a:ext uri="{FF2B5EF4-FFF2-40B4-BE49-F238E27FC236}">
                <a16:creationId xmlns:a16="http://schemas.microsoft.com/office/drawing/2014/main" id="{DCDF05AC-5131-47C0-9CDA-C8529AE5E53B}"/>
              </a:ext>
            </a:extLst>
          </p:cNvPr>
          <p:cNvPicPr>
            <a:picLocks noChangeAspect="1"/>
          </p:cNvPicPr>
          <p:nvPr/>
        </p:nvPicPr>
        <p:blipFill>
          <a:blip r:embed="rId4"/>
          <a:stretch>
            <a:fillRect/>
          </a:stretch>
        </p:blipFill>
        <p:spPr>
          <a:xfrm>
            <a:off x="4280577" y="1815470"/>
            <a:ext cx="7593245" cy="4052948"/>
          </a:xfrm>
          <a:prstGeom prst="rect">
            <a:avLst/>
          </a:prstGeom>
        </p:spPr>
      </p:pic>
      <p:sp>
        <p:nvSpPr>
          <p:cNvPr id="9" name="Marcador de Posição de Conteúdo 2">
            <a:extLst>
              <a:ext uri="{FF2B5EF4-FFF2-40B4-BE49-F238E27FC236}">
                <a16:creationId xmlns:a16="http://schemas.microsoft.com/office/drawing/2014/main" id="{59B081E0-7903-4A66-BEAC-E48B93271A73}"/>
              </a:ext>
            </a:extLst>
          </p:cNvPr>
          <p:cNvSpPr txBox="1">
            <a:spLocks/>
          </p:cNvSpPr>
          <p:nvPr/>
        </p:nvSpPr>
        <p:spPr>
          <a:xfrm>
            <a:off x="6408834" y="5862891"/>
            <a:ext cx="3026781"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12: FASTory network configuration</a:t>
            </a:r>
          </a:p>
        </p:txBody>
      </p:sp>
      <p:sp>
        <p:nvSpPr>
          <p:cNvPr id="10" name="Marcador de Posição de Conteúdo 2">
            <a:extLst>
              <a:ext uri="{FF2B5EF4-FFF2-40B4-BE49-F238E27FC236}">
                <a16:creationId xmlns:a16="http://schemas.microsoft.com/office/drawing/2014/main" id="{5865E44B-496E-4D35-AF6A-7CD8E23FE038}"/>
              </a:ext>
            </a:extLst>
          </p:cNvPr>
          <p:cNvSpPr txBox="1">
            <a:spLocks/>
          </p:cNvSpPr>
          <p:nvPr/>
        </p:nvSpPr>
        <p:spPr>
          <a:xfrm>
            <a:off x="10563373" y="6048835"/>
            <a:ext cx="1288386" cy="70181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ROB: Robot</a:t>
            </a:r>
          </a:p>
          <a:p>
            <a:pPr algn="just"/>
            <a:r>
              <a:rPr lang="en-US" sz="1400" dirty="0"/>
              <a:t>CNV: Conveyor</a:t>
            </a:r>
          </a:p>
        </p:txBody>
      </p:sp>
    </p:spTree>
    <p:custDataLst>
      <p:tags r:id="rId1"/>
    </p:custDataLst>
    <p:extLst>
      <p:ext uri="{BB962C8B-B14F-4D97-AF65-F5344CB8AC3E}">
        <p14:creationId xmlns:p14="http://schemas.microsoft.com/office/powerpoint/2010/main" val="2994496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21</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127404"/>
            <a:ext cx="10740744" cy="5448493"/>
          </a:xfrm>
        </p:spPr>
        <p:txBody>
          <a:bodyPr/>
          <a:lstStyle/>
          <a:p>
            <a:pPr marL="342900" indent="-342900" algn="just">
              <a:buFont typeface="Wingdings" panose="05000000000000000000" pitchFamily="2" charset="2"/>
              <a:buChar char="§"/>
            </a:pPr>
            <a:r>
              <a:rPr lang="en-US" sz="2400" b="0" i="0" dirty="0">
                <a:effectLst/>
                <a:cs typeface="Calibri" panose="020F0502020204030204" pitchFamily="34" charset="0"/>
              </a:rPr>
              <a:t>The FASTory line supports both RESTful and SOAP (DPWS) services. With RESTful web services, the user is able to invoke </a:t>
            </a:r>
            <a:r>
              <a:rPr lang="en-US" sz="2400" b="1" i="0" dirty="0">
                <a:effectLst/>
                <a:cs typeface="Calibri" panose="020F0502020204030204" pitchFamily="34" charset="0"/>
              </a:rPr>
              <a:t>services</a:t>
            </a:r>
            <a:r>
              <a:rPr lang="en-US" sz="2400" b="0" i="0" dirty="0">
                <a:effectLst/>
                <a:cs typeface="Calibri" panose="020F0502020204030204" pitchFamily="34" charset="0"/>
              </a:rPr>
              <a:t> (operation /query) on the RTU level.  Besides, the user might get a feedback of the line by subscribing the specific events in the RTU level.</a:t>
            </a:r>
          </a:p>
          <a:p>
            <a:pPr algn="just"/>
            <a:r>
              <a:rPr lang="en-US" sz="2400" b="1" dirty="0">
                <a:cs typeface="Calibri" panose="020F0502020204030204" pitchFamily="34" charset="0"/>
              </a:rPr>
              <a:t>Services: </a:t>
            </a:r>
          </a:p>
          <a:p>
            <a:pPr marL="342900" indent="-342900" algn="just">
              <a:buFont typeface="Wingdings" panose="05000000000000000000" pitchFamily="2" charset="2"/>
              <a:buChar char="§"/>
            </a:pPr>
            <a:r>
              <a:rPr lang="en-US" sz="2400" dirty="0"/>
              <a:t>In order to read the services description hosted by the RTUs, the user should request the following RESTful service:</a:t>
            </a:r>
          </a:p>
          <a:p>
            <a:pPr marL="342900" indent="-342900" algn="just">
              <a:buFont typeface="Wingdings" panose="05000000000000000000" pitchFamily="2" charset="2"/>
              <a:buChar char="§"/>
            </a:pPr>
            <a:endParaRPr lang="en-US" sz="2400" dirty="0"/>
          </a:p>
          <a:p>
            <a:pPr algn="just"/>
            <a:r>
              <a:rPr lang="en-US" sz="2400" dirty="0"/>
              <a:t>     		GET: {</a:t>
            </a:r>
            <a:r>
              <a:rPr lang="en-US" sz="2400" dirty="0" err="1"/>
              <a:t>hostIP</a:t>
            </a:r>
            <a:r>
              <a:rPr lang="en-US" sz="2400" dirty="0"/>
              <a:t>}/rest/services</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Then, using the web links, the user can read the services as children of the RTU services. The </a:t>
            </a:r>
            <a:r>
              <a:rPr lang="en-US" sz="2400" i="1" dirty="0"/>
              <a:t>self link</a:t>
            </a:r>
            <a:r>
              <a:rPr lang="en-US" sz="2400" dirty="0"/>
              <a:t> in each service is the one that the user can request. The http method (POST, GET) is defined by the class attribute. For the operation class, the user should use POST method, while query class represents the GET method</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328060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22</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127404"/>
            <a:ext cx="10740744" cy="5448493"/>
          </a:xfrm>
        </p:spPr>
        <p:txBody>
          <a:bodyPr/>
          <a:lstStyle/>
          <a:p>
            <a:pPr algn="just"/>
            <a:r>
              <a:rPr lang="en-US" sz="2400" b="1" dirty="0">
                <a:cs typeface="Calibri" panose="020F0502020204030204" pitchFamily="34" charset="0"/>
              </a:rPr>
              <a:t>Services: </a:t>
            </a:r>
          </a:p>
          <a:p>
            <a:pPr marL="342900" indent="-342900" algn="just">
              <a:buFont typeface="Wingdings" panose="05000000000000000000" pitchFamily="2" charset="2"/>
              <a:buChar char="§"/>
            </a:pPr>
            <a:r>
              <a:rPr lang="en-US" sz="2400" dirty="0"/>
              <a:t>For operations, the user could use the following body if the user waits for confirmation message about the finished operation:</a:t>
            </a:r>
          </a:p>
          <a:p>
            <a:pPr marL="342900" indent="-342900" algn="just">
              <a:buFont typeface="Wingdings" panose="05000000000000000000" pitchFamily="2" charset="2"/>
              <a:buChar char="§"/>
            </a:pPr>
            <a:endParaRPr lang="en-US" sz="2400" dirty="0"/>
          </a:p>
          <a:p>
            <a:pPr algn="just"/>
            <a:r>
              <a:rPr lang="en-US" sz="2400" dirty="0"/>
              <a:t>     		{“</a:t>
            </a:r>
            <a:r>
              <a:rPr lang="en-US" sz="2400" dirty="0" err="1"/>
              <a:t>destUrl</a:t>
            </a:r>
            <a:r>
              <a:rPr lang="en-US" sz="2400" dirty="0"/>
              <a:t>”:”http://example.com”}</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In this manner, the RTU will send an empty POST request to the provided </a:t>
            </a:r>
            <a:r>
              <a:rPr lang="en-US" sz="2400" dirty="0" err="1"/>
              <a:t>destUrl</a:t>
            </a:r>
            <a:r>
              <a:rPr lang="en-US" sz="2400" dirty="0"/>
              <a:t> informing about the finishing of the operation. As an example, a user has an application, which invokes “TransZone12” (i.e., transfer pallet from zone 1 to zone 2) operation in workstation 6. The request should be like:</a:t>
            </a:r>
          </a:p>
          <a:p>
            <a:pPr algn="just"/>
            <a:r>
              <a:rPr lang="en-US" sz="2400" dirty="0"/>
              <a:t>	</a:t>
            </a:r>
          </a:p>
          <a:p>
            <a:pPr algn="just"/>
            <a:r>
              <a:rPr lang="en-US" sz="2400" dirty="0"/>
              <a:t>	POST: http://192.168.6.2/rest/serives/TransZone12 </a:t>
            </a:r>
          </a:p>
          <a:p>
            <a:pPr algn="just"/>
            <a:r>
              <a:rPr lang="en-US" sz="2400" dirty="0"/>
              <a:t>	Body:{“</a:t>
            </a:r>
            <a:r>
              <a:rPr lang="en-US" sz="2400" dirty="0" err="1"/>
              <a:t>destUrl</a:t>
            </a:r>
            <a:r>
              <a:rPr lang="en-US" sz="2400" dirty="0"/>
              <a:t>” : “http://192.168.123.123:8080”}</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185014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23</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312237"/>
            <a:ext cx="10740744" cy="5039932"/>
          </a:xfrm>
        </p:spPr>
        <p:txBody>
          <a:bodyPr/>
          <a:lstStyle/>
          <a:p>
            <a:pPr algn="just"/>
            <a:r>
              <a:rPr lang="en-US" sz="2400" b="1" dirty="0">
                <a:cs typeface="Calibri" panose="020F0502020204030204" pitchFamily="34" charset="0"/>
              </a:rPr>
              <a:t>Services: </a:t>
            </a:r>
          </a:p>
          <a:p>
            <a:pPr marL="342900" indent="-342900" algn="just">
              <a:buFont typeface="Wingdings" panose="05000000000000000000" pitchFamily="2" charset="2"/>
              <a:buChar char="§"/>
            </a:pPr>
            <a:r>
              <a:rPr lang="en-US" sz="2400" dirty="0"/>
              <a:t>If the request is correct, then the RTU will respond to this request with 202. After that, the user’s application will receive a POST request on http://192.168.123.123:8080 with empty body. There should be the Application having 8080 port opened and waiting to receive the responses. After the response arrives, it can be processed by the Application. All FASTory RTUs services can be found in the Tables on the next slides.</a:t>
            </a:r>
          </a:p>
          <a:p>
            <a:pPr algn="just"/>
            <a:r>
              <a:rPr lang="en-US" sz="2400" dirty="0"/>
              <a:t>     			</a:t>
            </a:r>
          </a:p>
          <a:p>
            <a:pPr algn="just"/>
            <a:r>
              <a:rPr lang="en-US" sz="2400" dirty="0"/>
              <a:t>	</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386765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24</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127404"/>
            <a:ext cx="10740744" cy="5448493"/>
          </a:xfrm>
        </p:spPr>
        <p:txBody>
          <a:bodyPr/>
          <a:lstStyle/>
          <a:p>
            <a:pPr algn="just"/>
            <a:r>
              <a:rPr lang="en-US" sz="2400" b="1" dirty="0">
                <a:cs typeface="Calibri" panose="020F0502020204030204" pitchFamily="34" charset="0"/>
              </a:rPr>
              <a:t>Services: </a:t>
            </a:r>
            <a:r>
              <a:rPr lang="en-US" sz="2400" dirty="0">
                <a:cs typeface="Calibri" panose="020F0502020204030204" pitchFamily="34" charset="0"/>
              </a:rPr>
              <a:t>(For Conveyors)</a:t>
            </a:r>
          </a:p>
          <a:p>
            <a:pPr algn="just"/>
            <a:endParaRPr lang="en-US" sz="2400" dirty="0"/>
          </a:p>
          <a:p>
            <a:pPr algn="just"/>
            <a:r>
              <a:rPr lang="en-US" sz="2400" dirty="0"/>
              <a:t>     			</a:t>
            </a:r>
          </a:p>
          <a:p>
            <a:pPr algn="just"/>
            <a:r>
              <a:rPr lang="en-US" sz="2400" dirty="0"/>
              <a:t>	</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grpSp>
        <p:nvGrpSpPr>
          <p:cNvPr id="8" name="Group 7">
            <a:extLst>
              <a:ext uri="{FF2B5EF4-FFF2-40B4-BE49-F238E27FC236}">
                <a16:creationId xmlns:a16="http://schemas.microsoft.com/office/drawing/2014/main" id="{41CF9B05-319B-4A76-8BBD-3B0F9A586DDE}"/>
              </a:ext>
            </a:extLst>
          </p:cNvPr>
          <p:cNvGrpSpPr/>
          <p:nvPr/>
        </p:nvGrpSpPr>
        <p:grpSpPr>
          <a:xfrm>
            <a:off x="1332182" y="1860638"/>
            <a:ext cx="8924925" cy="3972117"/>
            <a:chOff x="1332182" y="1860638"/>
            <a:chExt cx="8924925" cy="3972117"/>
          </a:xfrm>
        </p:grpSpPr>
        <p:pic>
          <p:nvPicPr>
            <p:cNvPr id="7" name="Picture 6">
              <a:extLst>
                <a:ext uri="{FF2B5EF4-FFF2-40B4-BE49-F238E27FC236}">
                  <a16:creationId xmlns:a16="http://schemas.microsoft.com/office/drawing/2014/main" id="{1C7EB19E-61DF-43BE-9BEA-F7B2AD9AF20C}"/>
                </a:ext>
              </a:extLst>
            </p:cNvPr>
            <p:cNvPicPr>
              <a:picLocks noChangeAspect="1"/>
            </p:cNvPicPr>
            <p:nvPr/>
          </p:nvPicPr>
          <p:blipFill>
            <a:blip r:embed="rId4"/>
            <a:stretch>
              <a:fillRect/>
            </a:stretch>
          </p:blipFill>
          <p:spPr>
            <a:xfrm>
              <a:off x="1332182" y="3480080"/>
              <a:ext cx="8924925" cy="2352675"/>
            </a:xfrm>
            <a:prstGeom prst="rect">
              <a:avLst/>
            </a:prstGeom>
          </p:spPr>
        </p:pic>
        <p:pic>
          <p:nvPicPr>
            <p:cNvPr id="6" name="Picture 5">
              <a:extLst>
                <a:ext uri="{FF2B5EF4-FFF2-40B4-BE49-F238E27FC236}">
                  <a16:creationId xmlns:a16="http://schemas.microsoft.com/office/drawing/2014/main" id="{727BEA8D-4FEE-4DC1-823E-7731D93F253F}"/>
                </a:ext>
              </a:extLst>
            </p:cNvPr>
            <p:cNvPicPr>
              <a:picLocks noChangeAspect="1"/>
            </p:cNvPicPr>
            <p:nvPr/>
          </p:nvPicPr>
          <p:blipFill>
            <a:blip r:embed="rId5"/>
            <a:stretch>
              <a:fillRect/>
            </a:stretch>
          </p:blipFill>
          <p:spPr>
            <a:xfrm>
              <a:off x="1341706" y="1860638"/>
              <a:ext cx="8905875" cy="1752600"/>
            </a:xfrm>
            <a:prstGeom prst="rect">
              <a:avLst/>
            </a:prstGeom>
          </p:spPr>
        </p:pic>
      </p:grpSp>
      <p:sp>
        <p:nvSpPr>
          <p:cNvPr id="9" name="Marcador de Posição de Conteúdo 2">
            <a:extLst>
              <a:ext uri="{FF2B5EF4-FFF2-40B4-BE49-F238E27FC236}">
                <a16:creationId xmlns:a16="http://schemas.microsoft.com/office/drawing/2014/main" id="{2B2AEBB8-02CF-4751-8332-E71D27D67257}"/>
              </a:ext>
            </a:extLst>
          </p:cNvPr>
          <p:cNvSpPr txBox="1">
            <a:spLocks/>
          </p:cNvSpPr>
          <p:nvPr/>
        </p:nvSpPr>
        <p:spPr>
          <a:xfrm>
            <a:off x="3261761" y="5860142"/>
            <a:ext cx="5668478"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Table 2: RESTful APIs for the hosted services in the FASTory Line (Conveyors)</a:t>
            </a:r>
          </a:p>
        </p:txBody>
      </p:sp>
    </p:spTree>
    <p:custDataLst>
      <p:tags r:id="rId1"/>
    </p:custDataLst>
    <p:extLst>
      <p:ext uri="{BB962C8B-B14F-4D97-AF65-F5344CB8AC3E}">
        <p14:creationId xmlns:p14="http://schemas.microsoft.com/office/powerpoint/2010/main" val="11377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25</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479137" y="1127404"/>
            <a:ext cx="1749145" cy="788945"/>
          </a:xfrm>
        </p:spPr>
        <p:txBody>
          <a:bodyPr/>
          <a:lstStyle/>
          <a:p>
            <a:pPr algn="just"/>
            <a:r>
              <a:rPr lang="en-US" sz="2400" b="1" dirty="0">
                <a:cs typeface="Calibri" panose="020F0502020204030204" pitchFamily="34" charset="0"/>
              </a:rPr>
              <a:t>Services: </a:t>
            </a:r>
            <a:r>
              <a:rPr lang="en-US" sz="2400" dirty="0">
                <a:cs typeface="Calibri" panose="020F0502020204030204" pitchFamily="34" charset="0"/>
              </a:rPr>
              <a:t>(For Robots)</a:t>
            </a:r>
          </a:p>
          <a:p>
            <a:pPr algn="just"/>
            <a:endParaRPr lang="en-US" sz="2400" dirty="0"/>
          </a:p>
          <a:p>
            <a:pPr algn="just"/>
            <a:r>
              <a:rPr lang="en-US" sz="2400" dirty="0"/>
              <a:t>     			</a:t>
            </a:r>
          </a:p>
          <a:p>
            <a:pPr algn="just"/>
            <a:r>
              <a:rPr lang="en-US" sz="2400" dirty="0"/>
              <a:t>	</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grpSp>
        <p:nvGrpSpPr>
          <p:cNvPr id="12" name="Group 11">
            <a:extLst>
              <a:ext uri="{FF2B5EF4-FFF2-40B4-BE49-F238E27FC236}">
                <a16:creationId xmlns:a16="http://schemas.microsoft.com/office/drawing/2014/main" id="{32072B78-9400-4F1E-9C59-29E1C80FBD29}"/>
              </a:ext>
            </a:extLst>
          </p:cNvPr>
          <p:cNvGrpSpPr/>
          <p:nvPr/>
        </p:nvGrpSpPr>
        <p:grpSpPr>
          <a:xfrm>
            <a:off x="2776337" y="1069036"/>
            <a:ext cx="8915400" cy="5359570"/>
            <a:chOff x="1200555" y="1615603"/>
            <a:chExt cx="8915400" cy="5359570"/>
          </a:xfrm>
        </p:grpSpPr>
        <p:pic>
          <p:nvPicPr>
            <p:cNvPr id="9" name="Picture 8">
              <a:extLst>
                <a:ext uri="{FF2B5EF4-FFF2-40B4-BE49-F238E27FC236}">
                  <a16:creationId xmlns:a16="http://schemas.microsoft.com/office/drawing/2014/main" id="{82C9E3D1-113B-461B-A471-435D35029E29}"/>
                </a:ext>
              </a:extLst>
            </p:cNvPr>
            <p:cNvPicPr>
              <a:picLocks noChangeAspect="1"/>
            </p:cNvPicPr>
            <p:nvPr/>
          </p:nvPicPr>
          <p:blipFill>
            <a:blip r:embed="rId4"/>
            <a:stretch>
              <a:fillRect/>
            </a:stretch>
          </p:blipFill>
          <p:spPr>
            <a:xfrm>
              <a:off x="1200555" y="1615603"/>
              <a:ext cx="8915400" cy="533400"/>
            </a:xfrm>
            <a:prstGeom prst="rect">
              <a:avLst/>
            </a:prstGeom>
          </p:spPr>
        </p:pic>
        <p:pic>
          <p:nvPicPr>
            <p:cNvPr id="11" name="Picture 10">
              <a:extLst>
                <a:ext uri="{FF2B5EF4-FFF2-40B4-BE49-F238E27FC236}">
                  <a16:creationId xmlns:a16="http://schemas.microsoft.com/office/drawing/2014/main" id="{59572C83-0D4F-4E4E-8500-2E4F2E09BCD9}"/>
                </a:ext>
              </a:extLst>
            </p:cNvPr>
            <p:cNvPicPr>
              <a:picLocks noChangeAspect="1"/>
            </p:cNvPicPr>
            <p:nvPr/>
          </p:nvPicPr>
          <p:blipFill>
            <a:blip r:embed="rId5"/>
            <a:stretch>
              <a:fillRect/>
            </a:stretch>
          </p:blipFill>
          <p:spPr>
            <a:xfrm>
              <a:off x="1200555" y="2041223"/>
              <a:ext cx="8915400" cy="4933950"/>
            </a:xfrm>
            <a:prstGeom prst="rect">
              <a:avLst/>
            </a:prstGeom>
          </p:spPr>
        </p:pic>
      </p:grpSp>
      <p:sp>
        <p:nvSpPr>
          <p:cNvPr id="13" name="Marcador de Posição de Conteúdo 2">
            <a:extLst>
              <a:ext uri="{FF2B5EF4-FFF2-40B4-BE49-F238E27FC236}">
                <a16:creationId xmlns:a16="http://schemas.microsoft.com/office/drawing/2014/main" id="{60AF7058-36EB-4915-A521-6ABDCD4AF2C7}"/>
              </a:ext>
            </a:extLst>
          </p:cNvPr>
          <p:cNvSpPr txBox="1">
            <a:spLocks/>
          </p:cNvSpPr>
          <p:nvPr/>
        </p:nvSpPr>
        <p:spPr>
          <a:xfrm>
            <a:off x="4399798" y="6382203"/>
            <a:ext cx="5668478"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Table 3: RESTful APIs for the hosted services in the FASTory Line (Robots)</a:t>
            </a:r>
          </a:p>
        </p:txBody>
      </p:sp>
    </p:spTree>
    <p:custDataLst>
      <p:tags r:id="rId1"/>
    </p:custDataLst>
    <p:extLst>
      <p:ext uri="{BB962C8B-B14F-4D97-AF65-F5344CB8AC3E}">
        <p14:creationId xmlns:p14="http://schemas.microsoft.com/office/powerpoint/2010/main" val="1373491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26</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127404"/>
            <a:ext cx="10740744" cy="5448493"/>
          </a:xfrm>
        </p:spPr>
        <p:txBody>
          <a:bodyPr/>
          <a:lstStyle/>
          <a:p>
            <a:pPr algn="just"/>
            <a:r>
              <a:rPr lang="en-US" sz="2400" b="1" dirty="0">
                <a:cs typeface="Calibri" panose="020F0502020204030204" pitchFamily="34" charset="0"/>
              </a:rPr>
              <a:t>Events: </a:t>
            </a:r>
          </a:p>
          <a:p>
            <a:pPr marL="342900" indent="-342900" algn="just">
              <a:buFont typeface="Wingdings" panose="05000000000000000000" pitchFamily="2" charset="2"/>
              <a:buChar char="§"/>
            </a:pPr>
            <a:r>
              <a:rPr lang="en-US" sz="2400" dirty="0"/>
              <a:t>Another feature of the RTUs in the FASTory line is the event notification capability. Similarly, to the services, the user can read all possible notification in each RTU via the following request:</a:t>
            </a:r>
          </a:p>
          <a:p>
            <a:pPr marL="342900" indent="-342900" algn="just">
              <a:buFont typeface="Wingdings" panose="05000000000000000000" pitchFamily="2" charset="2"/>
              <a:buChar char="§"/>
            </a:pPr>
            <a:endParaRPr lang="en-US" sz="2400" dirty="0"/>
          </a:p>
          <a:p>
            <a:pPr algn="just"/>
            <a:r>
              <a:rPr lang="en-US" sz="2400" dirty="0"/>
              <a:t>     		GET: {</a:t>
            </a:r>
            <a:r>
              <a:rPr lang="en-US" sz="2400" dirty="0" err="1"/>
              <a:t>hostIP</a:t>
            </a:r>
            <a:r>
              <a:rPr lang="en-US" sz="2400" dirty="0"/>
              <a:t>}/rest/events</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All notification events are listed as JSON. The user subscribes to an event as follows :</a:t>
            </a:r>
          </a:p>
          <a:p>
            <a:pPr algn="just"/>
            <a:r>
              <a:rPr lang="en-US" sz="2400" dirty="0"/>
              <a:t>	</a:t>
            </a:r>
          </a:p>
          <a:p>
            <a:pPr algn="just"/>
            <a:r>
              <a:rPr lang="en-US" sz="2400" dirty="0"/>
              <a:t>	POST: {</a:t>
            </a:r>
            <a:r>
              <a:rPr lang="en-US" sz="2400" dirty="0" err="1"/>
              <a:t>hostIP</a:t>
            </a:r>
            <a:r>
              <a:rPr lang="en-US" sz="2400" dirty="0"/>
              <a:t>}/rest/events/{</a:t>
            </a:r>
            <a:r>
              <a:rPr lang="en-US" sz="2400" dirty="0" err="1"/>
              <a:t>eventID</a:t>
            </a:r>
            <a:r>
              <a:rPr lang="en-US" sz="2400" dirty="0"/>
              <a:t>}/</a:t>
            </a:r>
            <a:r>
              <a:rPr lang="en-US" sz="2400" dirty="0" err="1"/>
              <a:t>notifs</a:t>
            </a:r>
            <a:r>
              <a:rPr lang="en-US" sz="2400" dirty="0"/>
              <a:t> </a:t>
            </a:r>
          </a:p>
          <a:p>
            <a:pPr algn="just"/>
            <a:r>
              <a:rPr lang="en-US" sz="2400" dirty="0"/>
              <a:t>	Body:{“</a:t>
            </a:r>
            <a:r>
              <a:rPr lang="en-US" sz="2400" dirty="0" err="1"/>
              <a:t>destUrl</a:t>
            </a:r>
            <a:r>
              <a:rPr lang="en-US" sz="2400" dirty="0"/>
              <a:t>” : “http://example.com”}</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202194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27</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89256" y="1127404"/>
            <a:ext cx="10740744" cy="5448493"/>
          </a:xfrm>
        </p:spPr>
        <p:txBody>
          <a:bodyPr/>
          <a:lstStyle/>
          <a:p>
            <a:pPr algn="just"/>
            <a:r>
              <a:rPr lang="en-US" sz="2400" b="1" dirty="0">
                <a:cs typeface="Calibri" panose="020F0502020204030204" pitchFamily="34" charset="0"/>
              </a:rPr>
              <a:t>Events: </a:t>
            </a:r>
          </a:p>
          <a:p>
            <a:pPr marL="342900" indent="-342900" algn="just">
              <a:buFont typeface="Wingdings" panose="05000000000000000000" pitchFamily="2" charset="2"/>
              <a:buChar char="§"/>
            </a:pPr>
            <a:r>
              <a:rPr lang="en-US" sz="2400" dirty="0"/>
              <a:t>Once the Application of the user subscribes to an event, the application will receive notification as POST request with a JSON body. As shown below, the notification contains the </a:t>
            </a:r>
            <a:r>
              <a:rPr lang="en-US" sz="2400" b="1" dirty="0"/>
              <a:t>event Id</a:t>
            </a:r>
            <a:r>
              <a:rPr lang="en-US" sz="2400" dirty="0"/>
              <a:t>, the </a:t>
            </a:r>
            <a:r>
              <a:rPr lang="en-US" sz="2400" b="1" dirty="0"/>
              <a:t>RTU Id </a:t>
            </a:r>
            <a:r>
              <a:rPr lang="en-US" sz="2400" dirty="0"/>
              <a:t>and the </a:t>
            </a:r>
            <a:r>
              <a:rPr lang="en-US" sz="2400" b="1" dirty="0"/>
              <a:t>payload</a:t>
            </a:r>
            <a:r>
              <a:rPr lang="en-US" sz="2400" dirty="0"/>
              <a:t>. The payload contains the information about the event:</a:t>
            </a:r>
          </a:p>
          <a:p>
            <a:pPr marL="342900" indent="-342900" algn="just">
              <a:buFont typeface="Wingdings" panose="05000000000000000000" pitchFamily="2" charset="2"/>
              <a:buChar char="§"/>
            </a:pPr>
            <a:endParaRPr lang="en-US" sz="1600" dirty="0"/>
          </a:p>
          <a:p>
            <a:pPr algn="just"/>
            <a:r>
              <a:rPr lang="en-US" sz="2400" dirty="0"/>
              <a:t>     		</a:t>
            </a:r>
            <a:r>
              <a:rPr lang="en-US" sz="2000" dirty="0"/>
              <a:t>{ </a:t>
            </a:r>
          </a:p>
          <a:p>
            <a:pPr algn="just"/>
            <a:r>
              <a:rPr lang="en-US" sz="2000" dirty="0"/>
              <a:t> 			Id: "{</a:t>
            </a:r>
            <a:r>
              <a:rPr lang="en-US" sz="2000" dirty="0" err="1"/>
              <a:t>EventID</a:t>
            </a:r>
            <a:r>
              <a:rPr lang="en-US" sz="2000" dirty="0"/>
              <a:t>}", </a:t>
            </a:r>
          </a:p>
          <a:p>
            <a:pPr algn="just"/>
            <a:r>
              <a:rPr lang="en-US" sz="2000" dirty="0"/>
              <a:t> 			</a:t>
            </a:r>
            <a:r>
              <a:rPr lang="en-US" sz="2000" dirty="0" err="1"/>
              <a:t>senderID</a:t>
            </a:r>
            <a:r>
              <a:rPr lang="en-US" sz="2000" dirty="0"/>
              <a:t>: "{RTUID}", </a:t>
            </a:r>
          </a:p>
          <a:p>
            <a:pPr algn="just"/>
            <a:r>
              <a:rPr lang="en-US" sz="2000" dirty="0"/>
              <a:t> 			</a:t>
            </a:r>
            <a:r>
              <a:rPr lang="en-US" sz="2000" dirty="0" err="1"/>
              <a:t>lastEmit</a:t>
            </a:r>
            <a:r>
              <a:rPr lang="en-US" sz="2000" dirty="0"/>
              <a:t>: "", </a:t>
            </a:r>
          </a:p>
          <a:p>
            <a:pPr algn="just"/>
            <a:r>
              <a:rPr lang="en-US" sz="2000" dirty="0"/>
              <a:t> 			payload: </a:t>
            </a:r>
          </a:p>
          <a:p>
            <a:pPr algn="just"/>
            <a:r>
              <a:rPr lang="en-US" sz="2000" dirty="0"/>
              <a:t> 			{ </a:t>
            </a:r>
          </a:p>
          <a:p>
            <a:pPr algn="just"/>
            <a:r>
              <a:rPr lang="en-US" sz="2000" dirty="0"/>
              <a:t> 			} </a:t>
            </a:r>
          </a:p>
          <a:p>
            <a:pPr algn="just"/>
            <a:r>
              <a:rPr lang="en-US" sz="2000" dirty="0"/>
              <a:t>		}</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1676283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28</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60073" y="1323506"/>
            <a:ext cx="10607039" cy="4941107"/>
          </a:xfrm>
        </p:spPr>
        <p:txBody>
          <a:bodyPr/>
          <a:lstStyle/>
          <a:p>
            <a:pPr algn="just"/>
            <a:r>
              <a:rPr lang="en-US" sz="2400" b="1" dirty="0">
                <a:cs typeface="Calibri" panose="020F0502020204030204" pitchFamily="34" charset="0"/>
              </a:rPr>
              <a:t>Events: </a:t>
            </a:r>
          </a:p>
          <a:p>
            <a:pPr marL="342900" indent="-342900" algn="just">
              <a:buFont typeface="Wingdings" panose="05000000000000000000" pitchFamily="2" charset="2"/>
              <a:buChar char="§"/>
            </a:pPr>
            <a:r>
              <a:rPr lang="en-US" sz="2400" dirty="0"/>
              <a:t>As an example, an application needs to subscribe to Z2_Changed event in CNV8.  </a:t>
            </a:r>
          </a:p>
          <a:p>
            <a:pPr algn="just"/>
            <a:endParaRPr lang="en-US" sz="2400" dirty="0"/>
          </a:p>
          <a:p>
            <a:pPr algn="just"/>
            <a:r>
              <a:rPr lang="en-US" sz="2400" dirty="0"/>
              <a:t>	POST: http://192.168.8.2/rest/events/Z2_Changed/notifs </a:t>
            </a:r>
          </a:p>
          <a:p>
            <a:pPr algn="just"/>
            <a:r>
              <a:rPr lang="en-US" sz="2400" dirty="0"/>
              <a:t>	Body: {“</a:t>
            </a:r>
            <a:r>
              <a:rPr lang="en-US" sz="2400" dirty="0" err="1"/>
              <a:t>destUrl</a:t>
            </a:r>
            <a:r>
              <a:rPr lang="en-US" sz="2400" dirty="0"/>
              <a:t>” : “http://192.168.123.123:8080”}</a:t>
            </a:r>
          </a:p>
          <a:p>
            <a:pPr algn="just"/>
            <a:r>
              <a:rPr lang="en-US" sz="2400" dirty="0"/>
              <a:t> </a:t>
            </a:r>
          </a:p>
          <a:p>
            <a:pPr marL="342900" indent="-342900" algn="just">
              <a:buFont typeface="Wingdings" panose="05000000000000000000" pitchFamily="2" charset="2"/>
              <a:buChar char="§"/>
            </a:pPr>
            <a:r>
              <a:rPr lang="en-US" sz="2400" dirty="0"/>
              <a:t>Then once a pallet reaches or leaves Z2 in the CNV8, the application will receive a notification informing about the change of the zone status. All possible events in the FASTory line are listed in the Table on the next slide.</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spTree>
    <p:custDataLst>
      <p:tags r:id="rId1"/>
    </p:custDataLst>
    <p:extLst>
      <p:ext uri="{BB962C8B-B14F-4D97-AF65-F5344CB8AC3E}">
        <p14:creationId xmlns:p14="http://schemas.microsoft.com/office/powerpoint/2010/main" val="352995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29</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60073" y="1323506"/>
            <a:ext cx="10607039" cy="4941107"/>
          </a:xfrm>
        </p:spPr>
        <p:txBody>
          <a:bodyPr/>
          <a:lstStyle/>
          <a:p>
            <a:pPr algn="just"/>
            <a:r>
              <a:rPr lang="en-US" sz="2400" b="1" dirty="0">
                <a:cs typeface="Calibri" panose="020F0502020204030204" pitchFamily="34" charset="0"/>
              </a:rPr>
              <a:t>Events: </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FASTory Line APIs</a:t>
            </a:r>
          </a:p>
        </p:txBody>
      </p:sp>
      <p:pic>
        <p:nvPicPr>
          <p:cNvPr id="6" name="Picture 5">
            <a:extLst>
              <a:ext uri="{FF2B5EF4-FFF2-40B4-BE49-F238E27FC236}">
                <a16:creationId xmlns:a16="http://schemas.microsoft.com/office/drawing/2014/main" id="{1A461784-B03A-4738-BF52-1471F3BD263E}"/>
              </a:ext>
            </a:extLst>
          </p:cNvPr>
          <p:cNvPicPr>
            <a:picLocks noChangeAspect="1"/>
          </p:cNvPicPr>
          <p:nvPr/>
        </p:nvPicPr>
        <p:blipFill>
          <a:blip r:embed="rId4"/>
          <a:stretch>
            <a:fillRect/>
          </a:stretch>
        </p:blipFill>
        <p:spPr>
          <a:xfrm>
            <a:off x="1824979" y="1769996"/>
            <a:ext cx="8277225" cy="4048125"/>
          </a:xfrm>
          <a:prstGeom prst="rect">
            <a:avLst/>
          </a:prstGeom>
        </p:spPr>
      </p:pic>
      <p:sp>
        <p:nvSpPr>
          <p:cNvPr id="7" name="Marcador de Posição de Conteúdo 2">
            <a:extLst>
              <a:ext uri="{FF2B5EF4-FFF2-40B4-BE49-F238E27FC236}">
                <a16:creationId xmlns:a16="http://schemas.microsoft.com/office/drawing/2014/main" id="{0D49EDCD-1993-453C-8B0A-EB66D4CCD7A5}"/>
              </a:ext>
            </a:extLst>
          </p:cNvPr>
          <p:cNvSpPr txBox="1">
            <a:spLocks/>
          </p:cNvSpPr>
          <p:nvPr/>
        </p:nvSpPr>
        <p:spPr>
          <a:xfrm>
            <a:off x="3417404" y="5855422"/>
            <a:ext cx="4870562"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Table 4: All Events that can be triggered in the FASTory Line RTUs</a:t>
            </a:r>
          </a:p>
        </p:txBody>
      </p:sp>
    </p:spTree>
    <p:custDataLst>
      <p:tags r:id="rId1"/>
    </p:custDataLst>
    <p:extLst>
      <p:ext uri="{BB962C8B-B14F-4D97-AF65-F5344CB8AC3E}">
        <p14:creationId xmlns:p14="http://schemas.microsoft.com/office/powerpoint/2010/main" val="153670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418290" y="1390049"/>
            <a:ext cx="11303540" cy="5156666"/>
          </a:xfrm>
        </p:spPr>
        <p:txBody>
          <a:bodyPr/>
          <a:lstStyle/>
          <a:p>
            <a:pPr algn="just"/>
            <a:r>
              <a:rPr lang="en-US" sz="2400" b="1" dirty="0"/>
              <a:t>What is the Experimentation Facility?</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The ZDMP experimentation facility (based in Tampere University, Finland) provides a physical environment to study and freely experiment with ZDMP components (zComponents) and ZDMP Applications (zApps) to ascertain their functionalities and capability to ensure zero defects in manufacturing</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It is an industrial environment that focusses on factory automation systems, intelligent manufacturing systems, and human-robot collaboration, thereby facilitating the testing, validation, and integration of ZDMP components and applications</a:t>
            </a:r>
          </a:p>
          <a:p>
            <a:pPr marL="342900" indent="-342900" algn="just">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A video of the experimentation facility: </a:t>
            </a:r>
            <a:r>
              <a:rPr lang="en-US" sz="2400" dirty="0">
                <a:hlinkClick r:id="rId4"/>
              </a:rPr>
              <a:t>https://www.youtube.com/watch?v=F3EOUiNrCQo</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Introduction - Experimentation Facility</a:t>
            </a:r>
          </a:p>
        </p:txBody>
      </p:sp>
    </p:spTree>
    <p:custDataLst>
      <p:tags r:id="rId1"/>
    </p:custDataLst>
    <p:extLst>
      <p:ext uri="{BB962C8B-B14F-4D97-AF65-F5344CB8AC3E}">
        <p14:creationId xmlns:p14="http://schemas.microsoft.com/office/powerpoint/2010/main" val="36987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30</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41174" y="1184003"/>
            <a:ext cx="10909651" cy="5029431"/>
          </a:xfrm>
        </p:spPr>
        <p:txBody>
          <a:bodyPr/>
          <a:lstStyle/>
          <a:p>
            <a:pPr algn="just"/>
            <a:r>
              <a:rPr lang="en-US" sz="2400" b="1" dirty="0"/>
              <a:t>How to run the FASTory Line</a:t>
            </a:r>
          </a:p>
          <a:p>
            <a:pPr algn="just"/>
            <a:endParaRPr lang="en-US" sz="2400" dirty="0"/>
          </a:p>
          <a:p>
            <a:pPr algn="just"/>
            <a:r>
              <a:rPr lang="en-US" sz="2400" b="1" dirty="0"/>
              <a:t>Step 1:</a:t>
            </a:r>
            <a:r>
              <a:rPr lang="en-US" sz="2400" dirty="0"/>
              <a:t> </a:t>
            </a:r>
          </a:p>
          <a:p>
            <a:pPr marL="342900" indent="-342900" algn="just">
              <a:buFont typeface="Wingdings" panose="05000000000000000000" pitchFamily="2" charset="2"/>
              <a:buChar char="§"/>
            </a:pPr>
            <a:r>
              <a:rPr lang="en-US" sz="2400" dirty="0"/>
              <a:t>Connect to the FASTory line network</a:t>
            </a:r>
          </a:p>
          <a:p>
            <a:pPr algn="just"/>
            <a:r>
              <a:rPr lang="en-US" sz="2400" dirty="0"/>
              <a:t>     IP Address: 192.168.x.y </a:t>
            </a:r>
            <a:r>
              <a:rPr lang="en-US" sz="2400" b="1" dirty="0"/>
              <a:t>(x </a:t>
            </a:r>
            <a:r>
              <a:rPr lang="en-US" sz="2400" dirty="0"/>
              <a:t>and </a:t>
            </a:r>
            <a:r>
              <a:rPr lang="en-US" sz="2400" b="1" dirty="0"/>
              <a:t>y </a:t>
            </a:r>
            <a:r>
              <a:rPr lang="en-US" sz="2400" dirty="0"/>
              <a:t>must not be one of the defined ones for the RTUs</a:t>
            </a:r>
            <a:r>
              <a:rPr lang="en-US" sz="2400" b="1" dirty="0"/>
              <a:t>)</a:t>
            </a:r>
          </a:p>
          <a:p>
            <a:pPr algn="just"/>
            <a:r>
              <a:rPr lang="en-US" sz="2400" dirty="0"/>
              <a:t>     Subnet Mask: 255.255.0.0</a:t>
            </a:r>
          </a:p>
          <a:p>
            <a:pPr algn="just"/>
            <a:endParaRPr lang="en-US" sz="2400" dirty="0"/>
          </a:p>
          <a:p>
            <a:pPr algn="just"/>
            <a:r>
              <a:rPr lang="en-US" sz="2400" b="1" dirty="0"/>
              <a:t>Step 2:</a:t>
            </a:r>
            <a:r>
              <a:rPr lang="en-US" sz="2400" dirty="0"/>
              <a:t> </a:t>
            </a:r>
          </a:p>
          <a:p>
            <a:pPr marL="342900" indent="-342900" algn="just">
              <a:buFont typeface="Wingdings" panose="05000000000000000000" pitchFamily="2" charset="2"/>
              <a:buChar char="§"/>
            </a:pPr>
            <a:r>
              <a:rPr lang="en-US" sz="2400" dirty="0"/>
              <a:t>Turn the work cell ON by turning the main in the front panel switch clockwise. Then, press the push button in the front panel. At this moment, both the Robot and the conveyor RTUs are turned one, the Conveyor can be used but the Robot needs to be turned ON by turning the switch in the side panel clockwise. See images in next slide.</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Tree>
    <p:custDataLst>
      <p:tags r:id="rId1"/>
    </p:custDataLst>
    <p:extLst>
      <p:ext uri="{BB962C8B-B14F-4D97-AF65-F5344CB8AC3E}">
        <p14:creationId xmlns:p14="http://schemas.microsoft.com/office/powerpoint/2010/main" val="4228196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31</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46364" y="1184003"/>
            <a:ext cx="11499272" cy="5355342"/>
          </a:xfrm>
        </p:spPr>
        <p:txBody>
          <a:bodyPr/>
          <a:lstStyle/>
          <a:p>
            <a:pPr algn="just"/>
            <a:endParaRPr lang="en-US" sz="2400" dirty="0"/>
          </a:p>
          <a:p>
            <a:pPr algn="just"/>
            <a:endParaRPr lang="en-US" sz="2400" dirty="0"/>
          </a:p>
          <a:p>
            <a:pPr algn="just"/>
            <a:endParaRPr lang="en-US" sz="2400" b="1" dirty="0"/>
          </a:p>
          <a:p>
            <a:pPr algn="just"/>
            <a:endParaRPr lang="en-US" sz="2400" b="1" dirty="0"/>
          </a:p>
          <a:p>
            <a:pPr algn="just"/>
            <a:endParaRPr lang="en-US" sz="2400" b="1" dirty="0"/>
          </a:p>
          <a:p>
            <a:pPr algn="just"/>
            <a:endParaRPr lang="en-US" sz="2400" b="1" dirty="0"/>
          </a:p>
          <a:p>
            <a:pPr algn="just"/>
            <a:endParaRPr lang="en-US" sz="2400" b="1" dirty="0"/>
          </a:p>
          <a:p>
            <a:pPr algn="just"/>
            <a:endParaRPr lang="en-US" sz="2400" b="1" dirty="0"/>
          </a:p>
          <a:p>
            <a:pPr algn="just"/>
            <a:endParaRPr lang="en-US" sz="2400" b="1" dirty="0"/>
          </a:p>
          <a:p>
            <a:pPr algn="just"/>
            <a:r>
              <a:rPr lang="en-US" sz="2400" dirty="0"/>
              <a:t> </a:t>
            </a:r>
          </a:p>
          <a:p>
            <a:pPr marL="342900" indent="-342900" algn="just">
              <a:buFont typeface="Wingdings" panose="05000000000000000000" pitchFamily="2" charset="2"/>
              <a:buChar char="§"/>
            </a:pPr>
            <a:r>
              <a:rPr lang="en-US" sz="2400" dirty="0"/>
              <a:t>Once the robot turned ON, the status LEDs will be changed. In case of any error, it should be reported so maintenance can be performed</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pic>
        <p:nvPicPr>
          <p:cNvPr id="6" name="Picture 5">
            <a:extLst>
              <a:ext uri="{FF2B5EF4-FFF2-40B4-BE49-F238E27FC236}">
                <a16:creationId xmlns:a16="http://schemas.microsoft.com/office/drawing/2014/main" id="{47B4BCF3-D0E8-43B5-9E3F-2C72817746EE}"/>
              </a:ext>
            </a:extLst>
          </p:cNvPr>
          <p:cNvPicPr>
            <a:picLocks noChangeAspect="1"/>
          </p:cNvPicPr>
          <p:nvPr/>
        </p:nvPicPr>
        <p:blipFill>
          <a:blip r:embed="rId4"/>
          <a:stretch>
            <a:fillRect/>
          </a:stretch>
        </p:blipFill>
        <p:spPr>
          <a:xfrm>
            <a:off x="479136" y="1276163"/>
            <a:ext cx="2693555" cy="3933786"/>
          </a:xfrm>
          <a:prstGeom prst="rect">
            <a:avLst/>
          </a:prstGeom>
        </p:spPr>
      </p:pic>
      <p:pic>
        <p:nvPicPr>
          <p:cNvPr id="8" name="Picture 7">
            <a:extLst>
              <a:ext uri="{FF2B5EF4-FFF2-40B4-BE49-F238E27FC236}">
                <a16:creationId xmlns:a16="http://schemas.microsoft.com/office/drawing/2014/main" id="{127DDA6A-2E5F-45D3-AD77-A34D2736E14F}"/>
              </a:ext>
            </a:extLst>
          </p:cNvPr>
          <p:cNvPicPr>
            <a:picLocks noChangeAspect="1"/>
          </p:cNvPicPr>
          <p:nvPr/>
        </p:nvPicPr>
        <p:blipFill>
          <a:blip r:embed="rId5"/>
          <a:stretch>
            <a:fillRect/>
          </a:stretch>
        </p:blipFill>
        <p:spPr>
          <a:xfrm>
            <a:off x="3634472" y="1276163"/>
            <a:ext cx="3478442" cy="3933785"/>
          </a:xfrm>
          <a:prstGeom prst="rect">
            <a:avLst/>
          </a:prstGeom>
        </p:spPr>
      </p:pic>
      <p:pic>
        <p:nvPicPr>
          <p:cNvPr id="10" name="Picture 9">
            <a:extLst>
              <a:ext uri="{FF2B5EF4-FFF2-40B4-BE49-F238E27FC236}">
                <a16:creationId xmlns:a16="http://schemas.microsoft.com/office/drawing/2014/main" id="{A861773E-95C3-4BBC-A053-A4AA02976626}"/>
              </a:ext>
            </a:extLst>
          </p:cNvPr>
          <p:cNvPicPr>
            <a:picLocks noChangeAspect="1"/>
          </p:cNvPicPr>
          <p:nvPr/>
        </p:nvPicPr>
        <p:blipFill>
          <a:blip r:embed="rId6"/>
          <a:stretch>
            <a:fillRect/>
          </a:stretch>
        </p:blipFill>
        <p:spPr>
          <a:xfrm>
            <a:off x="7574696" y="1276165"/>
            <a:ext cx="4138168" cy="3933784"/>
          </a:xfrm>
          <a:prstGeom prst="rect">
            <a:avLst/>
          </a:prstGeom>
        </p:spPr>
      </p:pic>
      <p:sp>
        <p:nvSpPr>
          <p:cNvPr id="11" name="Marcador de Posição de Conteúdo 2">
            <a:extLst>
              <a:ext uri="{FF2B5EF4-FFF2-40B4-BE49-F238E27FC236}">
                <a16:creationId xmlns:a16="http://schemas.microsoft.com/office/drawing/2014/main" id="{EAF90ABA-35EC-4EE9-94AE-35D0E65BB940}"/>
              </a:ext>
            </a:extLst>
          </p:cNvPr>
          <p:cNvSpPr txBox="1">
            <a:spLocks/>
          </p:cNvSpPr>
          <p:nvPr/>
        </p:nvSpPr>
        <p:spPr>
          <a:xfrm>
            <a:off x="749030" y="5293932"/>
            <a:ext cx="2153766"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13a: FASTory Work Cell</a:t>
            </a:r>
          </a:p>
        </p:txBody>
      </p:sp>
      <p:sp>
        <p:nvSpPr>
          <p:cNvPr id="12" name="Marcador de Posição de Conteúdo 2">
            <a:extLst>
              <a:ext uri="{FF2B5EF4-FFF2-40B4-BE49-F238E27FC236}">
                <a16:creationId xmlns:a16="http://schemas.microsoft.com/office/drawing/2014/main" id="{04C63F7E-4ED6-4715-8F78-75AC3BDC9772}"/>
              </a:ext>
            </a:extLst>
          </p:cNvPr>
          <p:cNvSpPr txBox="1">
            <a:spLocks/>
          </p:cNvSpPr>
          <p:nvPr/>
        </p:nvSpPr>
        <p:spPr>
          <a:xfrm>
            <a:off x="4576329" y="5293933"/>
            <a:ext cx="1746650"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13b: Front panel</a:t>
            </a:r>
          </a:p>
        </p:txBody>
      </p:sp>
      <p:sp>
        <p:nvSpPr>
          <p:cNvPr id="13" name="Marcador de Posição de Conteúdo 2">
            <a:extLst>
              <a:ext uri="{FF2B5EF4-FFF2-40B4-BE49-F238E27FC236}">
                <a16:creationId xmlns:a16="http://schemas.microsoft.com/office/drawing/2014/main" id="{BE723A77-2372-4978-94B5-8C77ECB6133E}"/>
              </a:ext>
            </a:extLst>
          </p:cNvPr>
          <p:cNvSpPr txBox="1">
            <a:spLocks/>
          </p:cNvSpPr>
          <p:nvPr/>
        </p:nvSpPr>
        <p:spPr>
          <a:xfrm>
            <a:off x="8846416" y="5293933"/>
            <a:ext cx="1594728"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13c: Side panel</a:t>
            </a:r>
          </a:p>
        </p:txBody>
      </p:sp>
    </p:spTree>
    <p:custDataLst>
      <p:tags r:id="rId1"/>
    </p:custDataLst>
    <p:extLst>
      <p:ext uri="{BB962C8B-B14F-4D97-AF65-F5344CB8AC3E}">
        <p14:creationId xmlns:p14="http://schemas.microsoft.com/office/powerpoint/2010/main" val="129575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32</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41175" y="1184003"/>
            <a:ext cx="3916970" cy="4704179"/>
          </a:xfrm>
        </p:spPr>
        <p:txBody>
          <a:bodyPr/>
          <a:lstStyle/>
          <a:p>
            <a:pPr algn="just"/>
            <a:r>
              <a:rPr lang="en-US" sz="2400" b="1" dirty="0"/>
              <a:t>Step 3:</a:t>
            </a:r>
            <a:r>
              <a:rPr lang="en-US" sz="2400" dirty="0"/>
              <a:t> </a:t>
            </a:r>
          </a:p>
          <a:p>
            <a:pPr marL="342900" indent="-342900" algn="just">
              <a:buFont typeface="Wingdings" panose="05000000000000000000" pitchFamily="2" charset="2"/>
              <a:buChar char="§"/>
            </a:pPr>
            <a:r>
              <a:rPr lang="en-US" sz="2400" dirty="0"/>
              <a:t>Go to the dedicated INICO page in Connect to the FASTory line network conveyor (192.168.</a:t>
            </a:r>
            <a:r>
              <a:rPr lang="en-US" sz="2400" b="1" dirty="0"/>
              <a:t>z</a:t>
            </a:r>
            <a:r>
              <a:rPr lang="en-US" sz="2400" dirty="0"/>
              <a:t>.</a:t>
            </a:r>
            <a:r>
              <a:rPr lang="en-US" sz="2400" b="1" dirty="0"/>
              <a:t>x</a:t>
            </a:r>
            <a:r>
              <a:rPr lang="en-US" sz="2400" dirty="0"/>
              <a:t>) and the robot (192.168.</a:t>
            </a:r>
            <a:r>
              <a:rPr lang="en-US" sz="2400" b="1" dirty="0"/>
              <a:t>z</a:t>
            </a:r>
            <a:r>
              <a:rPr lang="en-US" sz="2400" dirty="0"/>
              <a:t>.</a:t>
            </a:r>
            <a:r>
              <a:rPr lang="en-US" sz="2400" b="1" dirty="0"/>
              <a:t>y</a:t>
            </a:r>
            <a:r>
              <a:rPr lang="en-US" sz="2400" dirty="0"/>
              <a:t>) where </a:t>
            </a:r>
            <a:r>
              <a:rPr lang="en-US" sz="2400" b="1" dirty="0"/>
              <a:t>x</a:t>
            </a:r>
            <a:r>
              <a:rPr lang="en-US" sz="2400" dirty="0"/>
              <a:t>, </a:t>
            </a:r>
            <a:r>
              <a:rPr lang="en-US" sz="2400" b="1" dirty="0"/>
              <a:t>y</a:t>
            </a:r>
            <a:r>
              <a:rPr lang="en-US" sz="2400" dirty="0"/>
              <a:t>, and </a:t>
            </a:r>
            <a:r>
              <a:rPr lang="en-US" sz="2400" b="1" dirty="0"/>
              <a:t>z</a:t>
            </a:r>
            <a:r>
              <a:rPr lang="en-US" sz="2400" dirty="0"/>
              <a:t> can be seen in Figure 12. After that, the user can change the mode (config/run) of the RTU. See Figure 14. </a:t>
            </a:r>
          </a:p>
          <a:p>
            <a:pPr algn="just"/>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pic>
        <p:nvPicPr>
          <p:cNvPr id="6" name="Picture 5">
            <a:extLst>
              <a:ext uri="{FF2B5EF4-FFF2-40B4-BE49-F238E27FC236}">
                <a16:creationId xmlns:a16="http://schemas.microsoft.com/office/drawing/2014/main" id="{0270883E-EBD5-4E12-BC6E-E76507BD8C6B}"/>
              </a:ext>
            </a:extLst>
          </p:cNvPr>
          <p:cNvPicPr>
            <a:picLocks noChangeAspect="1"/>
          </p:cNvPicPr>
          <p:nvPr/>
        </p:nvPicPr>
        <p:blipFill>
          <a:blip r:embed="rId4"/>
          <a:stretch>
            <a:fillRect/>
          </a:stretch>
        </p:blipFill>
        <p:spPr>
          <a:xfrm>
            <a:off x="5015345" y="1184003"/>
            <a:ext cx="6691746" cy="4889624"/>
          </a:xfrm>
          <a:prstGeom prst="rect">
            <a:avLst/>
          </a:prstGeom>
        </p:spPr>
      </p:pic>
      <p:sp>
        <p:nvSpPr>
          <p:cNvPr id="7" name="Marcador de Posição de Conteúdo 2">
            <a:extLst>
              <a:ext uri="{FF2B5EF4-FFF2-40B4-BE49-F238E27FC236}">
                <a16:creationId xmlns:a16="http://schemas.microsoft.com/office/drawing/2014/main" id="{41D4FB3E-DAE4-4137-A3FA-FB099D4104E0}"/>
              </a:ext>
            </a:extLst>
          </p:cNvPr>
          <p:cNvSpPr txBox="1">
            <a:spLocks/>
          </p:cNvSpPr>
          <p:nvPr/>
        </p:nvSpPr>
        <p:spPr>
          <a:xfrm>
            <a:off x="6881577" y="6191336"/>
            <a:ext cx="2951139"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14: Configuration page in the RTU</a:t>
            </a:r>
          </a:p>
        </p:txBody>
      </p:sp>
    </p:spTree>
    <p:custDataLst>
      <p:tags r:id="rId1"/>
    </p:custDataLst>
    <p:extLst>
      <p:ext uri="{BB962C8B-B14F-4D97-AF65-F5344CB8AC3E}">
        <p14:creationId xmlns:p14="http://schemas.microsoft.com/office/powerpoint/2010/main" val="829563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33</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516479" y="1045452"/>
            <a:ext cx="10996648" cy="5552351"/>
          </a:xfrm>
        </p:spPr>
        <p:txBody>
          <a:bodyPr/>
          <a:lstStyle/>
          <a:p>
            <a:pPr algn="just"/>
            <a:r>
              <a:rPr lang="en-US" sz="2400" b="1" dirty="0"/>
              <a:t>Step 4:</a:t>
            </a:r>
            <a:r>
              <a:rPr lang="en-US" sz="2400" dirty="0"/>
              <a:t> </a:t>
            </a:r>
          </a:p>
          <a:p>
            <a:pPr marL="342900" indent="-342900" algn="just">
              <a:buFont typeface="Wingdings" panose="05000000000000000000" pitchFamily="2" charset="2"/>
              <a:buChar char="§"/>
            </a:pPr>
            <a:r>
              <a:rPr lang="en-US" sz="2400" b="1" dirty="0"/>
              <a:t>Robot Calibration</a:t>
            </a:r>
            <a:r>
              <a:rPr lang="en-US" sz="2400" dirty="0"/>
              <a:t>: The Robot can be calibrated by invoking the following service, using for example, </a:t>
            </a:r>
            <a:r>
              <a:rPr lang="en-US" sz="2400" b="1" dirty="0"/>
              <a:t>Advanced REST Client</a:t>
            </a:r>
            <a:r>
              <a:rPr lang="en-US" sz="2400" dirty="0"/>
              <a:t>.</a:t>
            </a:r>
          </a:p>
          <a:p>
            <a:pPr marL="342900" indent="-342900" algn="just">
              <a:buFont typeface="Wingdings" panose="05000000000000000000" pitchFamily="2" charset="2"/>
              <a:buChar char="§"/>
            </a:pPr>
            <a:endParaRPr lang="en-US" sz="2400" dirty="0"/>
          </a:p>
          <a:p>
            <a:pPr algn="just"/>
            <a:r>
              <a:rPr lang="en-US" sz="2400" dirty="0"/>
              <a:t>	POST: {</a:t>
            </a:r>
            <a:r>
              <a:rPr lang="en-US" sz="2400" dirty="0" err="1"/>
              <a:t>HostIP</a:t>
            </a:r>
            <a:r>
              <a:rPr lang="en-US" sz="2400" dirty="0"/>
              <a:t>}/rest/services/Calibrate</a:t>
            </a:r>
          </a:p>
          <a:p>
            <a:r>
              <a:rPr lang="en-US" sz="2400" dirty="0"/>
              <a:t>	Headers:  Content-Type: application/json</a:t>
            </a:r>
          </a:p>
          <a:p>
            <a:pPr algn="just"/>
            <a:r>
              <a:rPr lang="en-US" sz="2400" dirty="0"/>
              <a:t>	Body: {}</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After invoking the calibration service as shown in Figure 15, the user should wait until the robot finishes (around 2 mins). During calibration, you may observe robot moving, unless robot was not already in the calibration position as the controller was turned on. In this manner, the calibration procedure is needed just once the robot drive is turned on. This is needed for each robot separately and then the Line is ready to be used</a:t>
            </a:r>
          </a:p>
          <a:p>
            <a:pPr algn="just"/>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Tree>
    <p:custDataLst>
      <p:tags r:id="rId1"/>
    </p:custDataLst>
    <p:extLst>
      <p:ext uri="{BB962C8B-B14F-4D97-AF65-F5344CB8AC3E}">
        <p14:creationId xmlns:p14="http://schemas.microsoft.com/office/powerpoint/2010/main" val="3269650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34</a:t>
            </a:fld>
            <a:endParaRPr lang="en-US"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
        <p:nvSpPr>
          <p:cNvPr id="7" name="Marcador de Posição de Conteúdo 2">
            <a:extLst>
              <a:ext uri="{FF2B5EF4-FFF2-40B4-BE49-F238E27FC236}">
                <a16:creationId xmlns:a16="http://schemas.microsoft.com/office/drawing/2014/main" id="{41D4FB3E-DAE4-4137-A3FA-FB099D4104E0}"/>
              </a:ext>
            </a:extLst>
          </p:cNvPr>
          <p:cNvSpPr txBox="1">
            <a:spLocks/>
          </p:cNvSpPr>
          <p:nvPr/>
        </p:nvSpPr>
        <p:spPr>
          <a:xfrm>
            <a:off x="3919387" y="6396442"/>
            <a:ext cx="2951139"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15: Example of calibrating ROB6</a:t>
            </a:r>
          </a:p>
        </p:txBody>
      </p:sp>
      <p:pic>
        <p:nvPicPr>
          <p:cNvPr id="8" name="Picture 7">
            <a:extLst>
              <a:ext uri="{FF2B5EF4-FFF2-40B4-BE49-F238E27FC236}">
                <a16:creationId xmlns:a16="http://schemas.microsoft.com/office/drawing/2014/main" id="{D64B86F5-F1FB-429C-9EDF-83F2C64EF40A}"/>
              </a:ext>
            </a:extLst>
          </p:cNvPr>
          <p:cNvPicPr>
            <a:picLocks noChangeAspect="1"/>
          </p:cNvPicPr>
          <p:nvPr/>
        </p:nvPicPr>
        <p:blipFill>
          <a:blip r:embed="rId4"/>
          <a:stretch>
            <a:fillRect/>
          </a:stretch>
        </p:blipFill>
        <p:spPr>
          <a:xfrm>
            <a:off x="831273" y="1265819"/>
            <a:ext cx="9775767" cy="5045312"/>
          </a:xfrm>
          <a:prstGeom prst="rect">
            <a:avLst/>
          </a:prstGeom>
        </p:spPr>
      </p:pic>
    </p:spTree>
    <p:custDataLst>
      <p:tags r:id="rId1"/>
    </p:custDataLst>
    <p:extLst>
      <p:ext uri="{BB962C8B-B14F-4D97-AF65-F5344CB8AC3E}">
        <p14:creationId xmlns:p14="http://schemas.microsoft.com/office/powerpoint/2010/main" val="654391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35</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641174" y="1184003"/>
            <a:ext cx="5582645" cy="5029431"/>
          </a:xfrm>
        </p:spPr>
        <p:txBody>
          <a:bodyPr/>
          <a:lstStyle/>
          <a:p>
            <a:pPr algn="just"/>
            <a:r>
              <a:rPr lang="en-US" sz="2400" b="1" dirty="0"/>
              <a:t>Mobile phone model selection (Ordering)</a:t>
            </a:r>
          </a:p>
          <a:p>
            <a:pPr algn="just"/>
            <a:endParaRPr lang="en-US" sz="1200" dirty="0"/>
          </a:p>
          <a:p>
            <a:pPr algn="just"/>
            <a:r>
              <a:rPr lang="en-US" sz="2400" b="1" dirty="0"/>
              <a:t>Steps:</a:t>
            </a:r>
            <a:r>
              <a:rPr lang="en-US" sz="2400" dirty="0"/>
              <a:t> </a:t>
            </a:r>
          </a:p>
          <a:p>
            <a:pPr marL="342900" indent="-342900" algn="just">
              <a:buFont typeface="Wingdings" panose="05000000000000000000" pitchFamily="2" charset="2"/>
              <a:buChar char="§"/>
            </a:pPr>
            <a:r>
              <a:rPr lang="en-US" sz="2400" dirty="0"/>
              <a:t>The selection of the mobile phone model involves the selection and specification of the frames, screens and keypads in terms of their design and </a:t>
            </a:r>
            <a:r>
              <a:rPr lang="en-US" sz="2400" dirty="0" err="1"/>
              <a:t>colour</a:t>
            </a:r>
            <a:r>
              <a:rPr lang="en-US" sz="2400" dirty="0"/>
              <a:t>.</a:t>
            </a:r>
          </a:p>
          <a:p>
            <a:pPr marL="342900" indent="-342900" algn="just">
              <a:buFont typeface="Wingdings" panose="05000000000000000000" pitchFamily="2" charset="2"/>
              <a:buChar char="§"/>
            </a:pPr>
            <a:r>
              <a:rPr lang="en-US" sz="2400" dirty="0"/>
              <a:t>The selections can be made from the FASTory Line UI by clicking the desired combinations for the frame, screen and keypad as seen in Figure 16.</a:t>
            </a:r>
          </a:p>
          <a:p>
            <a:pPr marL="342900" indent="-342900" algn="just">
              <a:buFont typeface="Wingdings" panose="05000000000000000000" pitchFamily="2" charset="2"/>
              <a:buChar char="§"/>
            </a:pPr>
            <a:r>
              <a:rPr lang="en-US" sz="2400" dirty="0"/>
              <a:t>The information about the combinations are saved in the database</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pic>
        <p:nvPicPr>
          <p:cNvPr id="5" name="Picture 4" descr="A screenshot of a cell phone&#10;&#10;Description automatically generated">
            <a:extLst>
              <a:ext uri="{FF2B5EF4-FFF2-40B4-BE49-F238E27FC236}">
                <a16:creationId xmlns:a16="http://schemas.microsoft.com/office/drawing/2014/main" id="{65BA80F3-82E4-4963-9B74-E7F1C6D6827F}"/>
              </a:ext>
            </a:extLst>
          </p:cNvPr>
          <p:cNvPicPr>
            <a:picLocks noChangeAspect="1"/>
          </p:cNvPicPr>
          <p:nvPr/>
        </p:nvPicPr>
        <p:blipFill>
          <a:blip r:embed="rId4"/>
          <a:stretch>
            <a:fillRect/>
          </a:stretch>
        </p:blipFill>
        <p:spPr>
          <a:xfrm>
            <a:off x="6587368" y="1563067"/>
            <a:ext cx="5207281" cy="4554755"/>
          </a:xfrm>
          <a:prstGeom prst="rect">
            <a:avLst/>
          </a:prstGeom>
        </p:spPr>
      </p:pic>
      <p:sp>
        <p:nvSpPr>
          <p:cNvPr id="6" name="Marcador de Posição de Conteúdo 2">
            <a:extLst>
              <a:ext uri="{FF2B5EF4-FFF2-40B4-BE49-F238E27FC236}">
                <a16:creationId xmlns:a16="http://schemas.microsoft.com/office/drawing/2014/main" id="{4EC58F48-ACF9-4064-AA9A-79C8C4490613}"/>
              </a:ext>
            </a:extLst>
          </p:cNvPr>
          <p:cNvSpPr txBox="1">
            <a:spLocks/>
          </p:cNvSpPr>
          <p:nvPr/>
        </p:nvSpPr>
        <p:spPr>
          <a:xfrm>
            <a:off x="7170659" y="6213433"/>
            <a:ext cx="4380167"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16: Mobile phone model selection (Ordering process)</a:t>
            </a:r>
          </a:p>
        </p:txBody>
      </p:sp>
    </p:spTree>
    <p:custDataLst>
      <p:tags r:id="rId1"/>
    </p:custDataLst>
    <p:extLst>
      <p:ext uri="{BB962C8B-B14F-4D97-AF65-F5344CB8AC3E}">
        <p14:creationId xmlns:p14="http://schemas.microsoft.com/office/powerpoint/2010/main" val="30237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36</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314632" y="1115179"/>
            <a:ext cx="11503742" cy="5401320"/>
          </a:xfrm>
        </p:spPr>
        <p:txBody>
          <a:bodyPr/>
          <a:lstStyle/>
          <a:p>
            <a:pPr algn="just"/>
            <a:r>
              <a:rPr lang="en-US" sz="2400" b="1" dirty="0"/>
              <a:t>Mobile phone model selection (Ordering)</a:t>
            </a:r>
          </a:p>
          <a:p>
            <a:pPr algn="just"/>
            <a:r>
              <a:rPr lang="en-US" sz="2400" b="1" dirty="0"/>
              <a:t>Steps:</a:t>
            </a:r>
            <a:r>
              <a:rPr lang="en-US" sz="2400" dirty="0"/>
              <a:t> </a:t>
            </a:r>
          </a:p>
          <a:p>
            <a:pPr marL="342900" indent="-342900" algn="just">
              <a:buFont typeface="Wingdings" panose="05000000000000000000" pitchFamily="2" charset="2"/>
              <a:buChar char="§"/>
            </a:pPr>
            <a:r>
              <a:rPr lang="en-US" sz="2400" dirty="0"/>
              <a:t>The combinations selected in Fig. 16 results in a phone model of (Red frame of type 1, Green screen of type 1, and Blue keypad of type 1)</a:t>
            </a:r>
          </a:p>
          <a:p>
            <a:pPr marL="342900" indent="-342900" algn="just">
              <a:buFont typeface="Wingdings" panose="05000000000000000000" pitchFamily="2" charset="2"/>
              <a:buChar char="§"/>
            </a:pPr>
            <a:r>
              <a:rPr lang="en-US" sz="2400" dirty="0"/>
              <a:t>Click the “Submit Order” button to aggregate all the selections that has been made.</a:t>
            </a:r>
          </a:p>
          <a:p>
            <a:pPr marL="342900" indent="-342900" algn="just">
              <a:buFont typeface="Wingdings" panose="05000000000000000000" pitchFamily="2" charset="2"/>
              <a:buChar char="§"/>
            </a:pPr>
            <a:r>
              <a:rPr lang="en-US" sz="2400" dirty="0"/>
              <a:t>Click the “Start Production” button to commence the design process. The result of this is the invocation of the necessary “services (APIs)” provided by the FASTory Line to perform the Design operation. </a:t>
            </a:r>
          </a:p>
          <a:p>
            <a:pPr marL="342900" indent="-342900" algn="just">
              <a:buFont typeface="Wingdings" panose="05000000000000000000" pitchFamily="2" charset="2"/>
              <a:buChar char="§"/>
            </a:pPr>
            <a:r>
              <a:rPr lang="en-US" sz="2400" dirty="0"/>
              <a:t>In the case of the selections earlier made, the following services: {</a:t>
            </a:r>
            <a:r>
              <a:rPr lang="en-US" sz="2400" dirty="0" err="1"/>
              <a:t>ChangePenRED</a:t>
            </a:r>
            <a:r>
              <a:rPr lang="en-US" sz="2400" dirty="0"/>
              <a:t>, Draw1}, {</a:t>
            </a:r>
            <a:r>
              <a:rPr lang="en-US" sz="2400" dirty="0" err="1"/>
              <a:t>ChangePenGREEN</a:t>
            </a:r>
            <a:r>
              <a:rPr lang="en-US" sz="2400" dirty="0"/>
              <a:t>, Draw4}, and {</a:t>
            </a:r>
            <a:r>
              <a:rPr lang="en-US" sz="2400" dirty="0" err="1"/>
              <a:t>ChangePenBLUE</a:t>
            </a:r>
            <a:r>
              <a:rPr lang="en-US" sz="2400" dirty="0"/>
              <a:t>, Draw7} are invoked.</a:t>
            </a:r>
          </a:p>
          <a:p>
            <a:pPr algn="just"/>
            <a:endParaRPr lang="en-US" sz="800" dirty="0"/>
          </a:p>
          <a:p>
            <a:r>
              <a:rPr lang="en-US" sz="2400" dirty="0" err="1"/>
              <a:t>ChangePenRED</a:t>
            </a:r>
            <a:r>
              <a:rPr lang="en-US" sz="2400" dirty="0"/>
              <a:t> -&gt; Robot selects Red Pen (http://192.168.X.Y/rest/services/ChangePenRED)</a:t>
            </a:r>
          </a:p>
          <a:p>
            <a:r>
              <a:rPr lang="en-US" sz="2400" dirty="0"/>
              <a:t>Draw1 -&gt; Robot draws Frame of recipe 1 i.e., model type 1 (http://192.168.X.Y/rest/services/Draw1)</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Tree>
    <p:custDataLst>
      <p:tags r:id="rId1"/>
    </p:custDataLst>
    <p:extLst>
      <p:ext uri="{BB962C8B-B14F-4D97-AF65-F5344CB8AC3E}">
        <p14:creationId xmlns:p14="http://schemas.microsoft.com/office/powerpoint/2010/main" val="6039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37</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402436" y="1184003"/>
            <a:ext cx="4923884" cy="5401320"/>
          </a:xfrm>
        </p:spPr>
        <p:txBody>
          <a:bodyPr/>
          <a:lstStyle/>
          <a:p>
            <a:pPr algn="just"/>
            <a:r>
              <a:rPr lang="en-US" sz="2400" b="1" dirty="0"/>
              <a:t>Mobile phone model selection (Ordering)</a:t>
            </a:r>
          </a:p>
          <a:p>
            <a:pPr algn="just"/>
            <a:r>
              <a:rPr lang="en-US" sz="2400" b="1" dirty="0"/>
              <a:t>Steps:</a:t>
            </a:r>
            <a:r>
              <a:rPr lang="en-US" sz="2400" dirty="0"/>
              <a:t> </a:t>
            </a:r>
          </a:p>
          <a:p>
            <a:pPr marL="342900" indent="-342900" algn="just">
              <a:buFont typeface="Wingdings" panose="05000000000000000000" pitchFamily="2" charset="2"/>
              <a:buChar char="§"/>
            </a:pPr>
            <a:r>
              <a:rPr lang="en-US" sz="2400" dirty="0"/>
              <a:t>While the design (drawing) operation is ongoing, the status of the order placed can be viewed on the FASTory Line UI as seen in Fig 17.</a:t>
            </a:r>
          </a:p>
          <a:p>
            <a:pPr marL="342900" indent="-342900" algn="just">
              <a:buFont typeface="Wingdings" panose="05000000000000000000" pitchFamily="2" charset="2"/>
              <a:buChar char="§"/>
            </a:pPr>
            <a:r>
              <a:rPr lang="en-US" sz="2400" dirty="0"/>
              <a:t>The combinations earlier selected can be seen represented with </a:t>
            </a:r>
            <a:r>
              <a:rPr lang="en-US" sz="2400" dirty="0" err="1"/>
              <a:t>LotID</a:t>
            </a:r>
            <a:r>
              <a:rPr lang="en-US" sz="2400" dirty="0"/>
              <a:t> 1. The “Processed” status shows that the order has been completed.</a:t>
            </a:r>
          </a:p>
          <a:p>
            <a:pPr marL="342900" indent="-342900" algn="just">
              <a:buFont typeface="Wingdings" panose="05000000000000000000" pitchFamily="2" charset="2"/>
              <a:buChar char="§"/>
            </a:pPr>
            <a:r>
              <a:rPr lang="en-US" sz="2400" dirty="0"/>
              <a:t>The “Under Process” status shows orders that are still under processing.</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
        <p:nvSpPr>
          <p:cNvPr id="6" name="Marcador de Posição de Conteúdo 2">
            <a:extLst>
              <a:ext uri="{FF2B5EF4-FFF2-40B4-BE49-F238E27FC236}">
                <a16:creationId xmlns:a16="http://schemas.microsoft.com/office/drawing/2014/main" id="{4EC58F48-ACF9-4064-AA9A-79C8C4490613}"/>
              </a:ext>
            </a:extLst>
          </p:cNvPr>
          <p:cNvSpPr txBox="1">
            <a:spLocks/>
          </p:cNvSpPr>
          <p:nvPr/>
        </p:nvSpPr>
        <p:spPr>
          <a:xfrm>
            <a:off x="7492180" y="6261239"/>
            <a:ext cx="2340078"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17: Production Lot Status</a:t>
            </a:r>
          </a:p>
        </p:txBody>
      </p:sp>
      <p:pic>
        <p:nvPicPr>
          <p:cNvPr id="7" name="Picture 6" descr="A screenshot of a cell phone&#10;&#10;Description automatically generated">
            <a:extLst>
              <a:ext uri="{FF2B5EF4-FFF2-40B4-BE49-F238E27FC236}">
                <a16:creationId xmlns:a16="http://schemas.microsoft.com/office/drawing/2014/main" id="{334D1499-27CB-4FA6-B8EA-732951044AEB}"/>
              </a:ext>
            </a:extLst>
          </p:cNvPr>
          <p:cNvPicPr>
            <a:picLocks noChangeAspect="1"/>
          </p:cNvPicPr>
          <p:nvPr/>
        </p:nvPicPr>
        <p:blipFill>
          <a:blip r:embed="rId4"/>
          <a:stretch>
            <a:fillRect/>
          </a:stretch>
        </p:blipFill>
        <p:spPr>
          <a:xfrm>
            <a:off x="5407742" y="1223476"/>
            <a:ext cx="6508955" cy="4989958"/>
          </a:xfrm>
          <a:prstGeom prst="rect">
            <a:avLst/>
          </a:prstGeom>
        </p:spPr>
      </p:pic>
    </p:spTree>
    <p:custDataLst>
      <p:tags r:id="rId1"/>
    </p:custDataLst>
    <p:extLst>
      <p:ext uri="{BB962C8B-B14F-4D97-AF65-F5344CB8AC3E}">
        <p14:creationId xmlns:p14="http://schemas.microsoft.com/office/powerpoint/2010/main" val="2974639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38</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402436" y="1396181"/>
            <a:ext cx="4543190" cy="5189142"/>
          </a:xfrm>
        </p:spPr>
        <p:txBody>
          <a:bodyPr/>
          <a:lstStyle/>
          <a:p>
            <a:pPr algn="just"/>
            <a:r>
              <a:rPr lang="en-US" sz="2400" b="1" dirty="0"/>
              <a:t>Mobile phone model selection (Ordering)</a:t>
            </a:r>
          </a:p>
          <a:p>
            <a:pPr algn="just"/>
            <a:r>
              <a:rPr lang="en-US" sz="2400" dirty="0"/>
              <a:t> </a:t>
            </a:r>
          </a:p>
          <a:p>
            <a:pPr marL="342900" indent="-342900" algn="just">
              <a:buFont typeface="Wingdings" panose="05000000000000000000" pitchFamily="2" charset="2"/>
              <a:buChar char="§"/>
            </a:pPr>
            <a:r>
              <a:rPr lang="en-US" sz="2400" dirty="0"/>
              <a:t>The final product is represented by Figure 18.</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Implementation (Example – FASTory Line)</a:t>
            </a:r>
          </a:p>
        </p:txBody>
      </p:sp>
      <p:sp>
        <p:nvSpPr>
          <p:cNvPr id="6" name="Marcador de Posição de Conteúdo 2">
            <a:extLst>
              <a:ext uri="{FF2B5EF4-FFF2-40B4-BE49-F238E27FC236}">
                <a16:creationId xmlns:a16="http://schemas.microsoft.com/office/drawing/2014/main" id="{4EC58F48-ACF9-4064-AA9A-79C8C4490613}"/>
              </a:ext>
            </a:extLst>
          </p:cNvPr>
          <p:cNvSpPr txBox="1">
            <a:spLocks/>
          </p:cNvSpPr>
          <p:nvPr/>
        </p:nvSpPr>
        <p:spPr>
          <a:xfrm>
            <a:off x="6908810" y="6048723"/>
            <a:ext cx="3116827"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18: Example of FASTory Line product</a:t>
            </a:r>
          </a:p>
        </p:txBody>
      </p:sp>
      <p:pic>
        <p:nvPicPr>
          <p:cNvPr id="8" name="Picture 7">
            <a:extLst>
              <a:ext uri="{FF2B5EF4-FFF2-40B4-BE49-F238E27FC236}">
                <a16:creationId xmlns:a16="http://schemas.microsoft.com/office/drawing/2014/main" id="{945063B9-0306-43D7-B8E5-F7041FEF78E0}"/>
              </a:ext>
            </a:extLst>
          </p:cNvPr>
          <p:cNvPicPr>
            <a:picLocks noChangeAspect="1"/>
          </p:cNvPicPr>
          <p:nvPr/>
        </p:nvPicPr>
        <p:blipFill>
          <a:blip r:embed="rId4"/>
          <a:stretch>
            <a:fillRect/>
          </a:stretch>
        </p:blipFill>
        <p:spPr>
          <a:xfrm>
            <a:off x="5296321" y="1578311"/>
            <a:ext cx="6341807" cy="4227871"/>
          </a:xfrm>
          <a:prstGeom prst="rect">
            <a:avLst/>
          </a:prstGeom>
        </p:spPr>
      </p:pic>
    </p:spTree>
    <p:custDataLst>
      <p:tags r:id="rId1"/>
    </p:custDataLst>
    <p:extLst>
      <p:ext uri="{BB962C8B-B14F-4D97-AF65-F5344CB8AC3E}">
        <p14:creationId xmlns:p14="http://schemas.microsoft.com/office/powerpoint/2010/main" val="1024186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39</a:t>
            </a:fld>
            <a:endParaRPr lang="en-US"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Questions </a:t>
            </a:r>
          </a:p>
        </p:txBody>
      </p:sp>
      <p:sp>
        <p:nvSpPr>
          <p:cNvPr id="19" name="Rectangle 18">
            <a:extLst>
              <a:ext uri="{FF2B5EF4-FFF2-40B4-BE49-F238E27FC236}">
                <a16:creationId xmlns:a16="http://schemas.microsoft.com/office/drawing/2014/main" id="{2E7F4A30-AF11-47A3-B613-802E61962557}"/>
              </a:ext>
            </a:extLst>
          </p:cNvPr>
          <p:cNvSpPr/>
          <p:nvPr/>
        </p:nvSpPr>
        <p:spPr>
          <a:xfrm>
            <a:off x="344700" y="1257727"/>
            <a:ext cx="6931589" cy="424732"/>
          </a:xfrm>
          <a:prstGeom prst="rect">
            <a:avLst/>
          </a:prstGeom>
        </p:spPr>
        <p:txBody>
          <a:bodyPr wrap="square">
            <a:spAutoFit/>
          </a:bodyPr>
          <a:lstStyle/>
          <a:p>
            <a:pPr marL="342900" lvl="0" indent="-342900" algn="ctr">
              <a:lnSpc>
                <a:spcPct val="90000"/>
              </a:lnSpc>
              <a:spcBef>
                <a:spcPts val="1000"/>
              </a:spcBef>
              <a:buFont typeface="Wingdings" panose="05000000000000000000" pitchFamily="2" charset="2"/>
              <a:buChar char="q"/>
            </a:pPr>
            <a:r>
              <a:rPr lang="en-US" sz="2400" b="1" dirty="0">
                <a:solidFill>
                  <a:srgbClr val="9F373A"/>
                </a:solidFill>
                <a:latin typeface="Calibri" panose="020F0502020204030204" pitchFamily="34" charset="0"/>
              </a:rPr>
              <a:t> </a:t>
            </a:r>
            <a:r>
              <a:rPr lang="en-US" sz="2000" b="1" dirty="0">
                <a:solidFill>
                  <a:srgbClr val="9F373A"/>
                </a:solidFill>
                <a:latin typeface="Calibri" panose="020F0502020204030204" pitchFamily="34" charset="0"/>
              </a:rPr>
              <a:t>What are the objectives of the experimentation facility?</a:t>
            </a:r>
          </a:p>
        </p:txBody>
      </p:sp>
      <p:sp>
        <p:nvSpPr>
          <p:cNvPr id="10" name="Rectangle 9">
            <a:extLst>
              <a:ext uri="{FF2B5EF4-FFF2-40B4-BE49-F238E27FC236}">
                <a16:creationId xmlns:a16="http://schemas.microsoft.com/office/drawing/2014/main" id="{CB95B156-478B-4350-8FB8-1DF647DBB453}"/>
              </a:ext>
            </a:extLst>
          </p:cNvPr>
          <p:cNvSpPr/>
          <p:nvPr/>
        </p:nvSpPr>
        <p:spPr>
          <a:xfrm>
            <a:off x="1248940" y="1641819"/>
            <a:ext cx="6675860" cy="1179810"/>
          </a:xfrm>
          <a:prstGeom prst="rect">
            <a:avLst/>
          </a:prstGeom>
        </p:spPr>
        <p:txBody>
          <a:bodyPr wrap="square">
            <a:spAutoFit/>
          </a:bodyPr>
          <a:lstStyle/>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Testing and validation of </a:t>
            </a:r>
            <a:r>
              <a:rPr lang="en-US" sz="2000" b="1" dirty="0" err="1">
                <a:solidFill>
                  <a:srgbClr val="9F373A"/>
                </a:solidFill>
                <a:latin typeface="Calibri" panose="020F0502020204030204" pitchFamily="34" charset="0"/>
              </a:rPr>
              <a:t>zComponents</a:t>
            </a:r>
            <a:r>
              <a:rPr lang="en-US" sz="2000" b="1" dirty="0">
                <a:solidFill>
                  <a:srgbClr val="9F373A"/>
                </a:solidFill>
                <a:latin typeface="Calibri" panose="020F0502020204030204" pitchFamily="34" charset="0"/>
              </a:rPr>
              <a:t> and </a:t>
            </a:r>
            <a:r>
              <a:rPr lang="en-US" sz="2000" b="1" dirty="0" err="1">
                <a:solidFill>
                  <a:srgbClr val="9F373A"/>
                </a:solidFill>
                <a:latin typeface="Calibri" panose="020F0502020204030204" pitchFamily="34" charset="0"/>
              </a:rPr>
              <a:t>zApps</a:t>
            </a:r>
            <a:r>
              <a:rPr lang="en-US" sz="2000" b="1" dirty="0">
                <a:solidFill>
                  <a:srgbClr val="9F373A"/>
                </a:solidFill>
                <a:latin typeface="Calibri" panose="020F0502020204030204" pitchFamily="34" charset="0"/>
              </a:rPr>
              <a:t> </a:t>
            </a:r>
            <a:r>
              <a:rPr lang="en-US" sz="1400" dirty="0">
                <a:latin typeface="Calibri" panose="020F0502020204030204" pitchFamily="34" charset="0"/>
              </a:rPr>
              <a:t>(correct)</a:t>
            </a:r>
            <a:endParaRPr lang="en-US" sz="1400" b="1" dirty="0">
              <a:solidFill>
                <a:srgbClr val="9F373A"/>
              </a:solidFill>
              <a:latin typeface="Calibri" panose="020F0502020204030204" pitchFamily="34" charset="0"/>
            </a:endParaRPr>
          </a:p>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Integration of ZDMP solution  </a:t>
            </a:r>
            <a:r>
              <a:rPr lang="en-US" sz="1400" dirty="0">
                <a:latin typeface="Calibri" panose="020F0502020204030204" pitchFamily="34" charset="0"/>
              </a:rPr>
              <a:t>(correct)</a:t>
            </a:r>
          </a:p>
          <a:p>
            <a:pPr marL="34290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Product design</a:t>
            </a:r>
            <a:endParaRPr lang="en-US" sz="1400" dirty="0">
              <a:latin typeface="Calibri" panose="020F0502020204030204" pitchFamily="34" charset="0"/>
            </a:endParaRPr>
          </a:p>
        </p:txBody>
      </p:sp>
      <p:sp>
        <p:nvSpPr>
          <p:cNvPr id="12" name="Rectangle 11">
            <a:extLst>
              <a:ext uri="{FF2B5EF4-FFF2-40B4-BE49-F238E27FC236}">
                <a16:creationId xmlns:a16="http://schemas.microsoft.com/office/drawing/2014/main" id="{85F69027-08A1-4252-B92B-3661E772D72B}"/>
              </a:ext>
            </a:extLst>
          </p:cNvPr>
          <p:cNvSpPr/>
          <p:nvPr/>
        </p:nvSpPr>
        <p:spPr>
          <a:xfrm>
            <a:off x="497100" y="3025567"/>
            <a:ext cx="7236389" cy="424732"/>
          </a:xfrm>
          <a:prstGeom prst="rect">
            <a:avLst/>
          </a:prstGeom>
        </p:spPr>
        <p:txBody>
          <a:bodyPr wrap="square">
            <a:spAutoFit/>
          </a:bodyPr>
          <a:lstStyle/>
          <a:p>
            <a:pPr marL="342900" lvl="0" indent="-342900" algn="ctr">
              <a:lnSpc>
                <a:spcPct val="90000"/>
              </a:lnSpc>
              <a:spcBef>
                <a:spcPts val="1000"/>
              </a:spcBef>
              <a:buFont typeface="Wingdings" panose="05000000000000000000" pitchFamily="2" charset="2"/>
              <a:buChar char="q"/>
            </a:pPr>
            <a:r>
              <a:rPr lang="en-US" sz="2400" b="1" dirty="0">
                <a:solidFill>
                  <a:srgbClr val="9F373A"/>
                </a:solidFill>
                <a:latin typeface="Calibri" panose="020F0502020204030204" pitchFamily="34" charset="0"/>
              </a:rPr>
              <a:t> </a:t>
            </a:r>
            <a:r>
              <a:rPr lang="en-US" sz="2000" b="1" dirty="0">
                <a:solidFill>
                  <a:srgbClr val="9F373A"/>
                </a:solidFill>
                <a:latin typeface="Calibri" panose="020F0502020204030204" pitchFamily="34" charset="0"/>
              </a:rPr>
              <a:t>How many assembly lines are in the experimentation facility?</a:t>
            </a:r>
          </a:p>
        </p:txBody>
      </p:sp>
      <p:sp>
        <p:nvSpPr>
          <p:cNvPr id="13" name="Rectangle 12">
            <a:extLst>
              <a:ext uri="{FF2B5EF4-FFF2-40B4-BE49-F238E27FC236}">
                <a16:creationId xmlns:a16="http://schemas.microsoft.com/office/drawing/2014/main" id="{12E5554F-ED73-4DC2-BBEC-AA925E7EE02B}"/>
              </a:ext>
            </a:extLst>
          </p:cNvPr>
          <p:cNvSpPr/>
          <p:nvPr/>
        </p:nvSpPr>
        <p:spPr>
          <a:xfrm>
            <a:off x="1248940" y="3399499"/>
            <a:ext cx="9703540" cy="1179810"/>
          </a:xfrm>
          <a:prstGeom prst="rect">
            <a:avLst/>
          </a:prstGeom>
        </p:spPr>
        <p:txBody>
          <a:bodyPr wrap="square">
            <a:spAutoFit/>
          </a:bodyPr>
          <a:lstStyle/>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1</a:t>
            </a:r>
            <a:r>
              <a:rPr lang="en-US" sz="1400" dirty="0">
                <a:latin typeface="Calibri" panose="020F0502020204030204" pitchFamily="34" charset="0"/>
              </a:rPr>
              <a:t> </a:t>
            </a:r>
          </a:p>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2 </a:t>
            </a:r>
            <a:r>
              <a:rPr lang="en-US" sz="1400" dirty="0">
                <a:latin typeface="Calibri" panose="020F0502020204030204" pitchFamily="34" charset="0"/>
              </a:rPr>
              <a:t>(correct)</a:t>
            </a:r>
          </a:p>
          <a:p>
            <a:pPr marL="34290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3</a:t>
            </a:r>
            <a:endParaRPr lang="en-US" sz="1400" dirty="0">
              <a:latin typeface="Calibri" panose="020F0502020204030204" pitchFamily="34" charset="0"/>
            </a:endParaRPr>
          </a:p>
        </p:txBody>
      </p:sp>
      <p:sp>
        <p:nvSpPr>
          <p:cNvPr id="16" name="Rectangle 15">
            <a:extLst>
              <a:ext uri="{FF2B5EF4-FFF2-40B4-BE49-F238E27FC236}">
                <a16:creationId xmlns:a16="http://schemas.microsoft.com/office/drawing/2014/main" id="{8B9682DF-90B0-40A7-9824-0F3232AE1C53}"/>
              </a:ext>
            </a:extLst>
          </p:cNvPr>
          <p:cNvSpPr/>
          <p:nvPr/>
        </p:nvSpPr>
        <p:spPr>
          <a:xfrm>
            <a:off x="324380" y="4722287"/>
            <a:ext cx="9703540" cy="424732"/>
          </a:xfrm>
          <a:prstGeom prst="rect">
            <a:avLst/>
          </a:prstGeom>
        </p:spPr>
        <p:txBody>
          <a:bodyPr wrap="square">
            <a:spAutoFit/>
          </a:bodyPr>
          <a:lstStyle/>
          <a:p>
            <a:pPr marL="342900" lvl="0" indent="-342900" algn="ctr">
              <a:lnSpc>
                <a:spcPct val="90000"/>
              </a:lnSpc>
              <a:spcBef>
                <a:spcPts val="1000"/>
              </a:spcBef>
              <a:buFont typeface="Wingdings" panose="05000000000000000000" pitchFamily="2" charset="2"/>
              <a:buChar char="q"/>
            </a:pPr>
            <a:r>
              <a:rPr lang="en-US" sz="2400" b="1" dirty="0">
                <a:solidFill>
                  <a:srgbClr val="9F373A"/>
                </a:solidFill>
                <a:latin typeface="Calibri" panose="020F0502020204030204" pitchFamily="34" charset="0"/>
              </a:rPr>
              <a:t> </a:t>
            </a:r>
            <a:r>
              <a:rPr lang="en-US" sz="2000" b="1" dirty="0">
                <a:solidFill>
                  <a:srgbClr val="9F373A"/>
                </a:solidFill>
                <a:latin typeface="Calibri" panose="020F0502020204030204" pitchFamily="34" charset="0"/>
              </a:rPr>
              <a:t>Which of the following services represents pallet movement from zone 1 to zone 2?</a:t>
            </a:r>
          </a:p>
        </p:txBody>
      </p:sp>
      <p:sp>
        <p:nvSpPr>
          <p:cNvPr id="17" name="Rectangle 16">
            <a:extLst>
              <a:ext uri="{FF2B5EF4-FFF2-40B4-BE49-F238E27FC236}">
                <a16:creationId xmlns:a16="http://schemas.microsoft.com/office/drawing/2014/main" id="{F6A40B0D-FEBD-4CE0-B349-6576223ED3F2}"/>
              </a:ext>
            </a:extLst>
          </p:cNvPr>
          <p:cNvSpPr/>
          <p:nvPr/>
        </p:nvSpPr>
        <p:spPr>
          <a:xfrm>
            <a:off x="1248940" y="5086059"/>
            <a:ext cx="9703540" cy="1179810"/>
          </a:xfrm>
          <a:prstGeom prst="rect">
            <a:avLst/>
          </a:prstGeom>
        </p:spPr>
        <p:txBody>
          <a:bodyPr wrap="square">
            <a:spAutoFit/>
          </a:bodyPr>
          <a:lstStyle/>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http://192.168.X.Y/rest/services/TransZone12 </a:t>
            </a:r>
            <a:r>
              <a:rPr lang="en-US" sz="1400" dirty="0">
                <a:latin typeface="Calibri" panose="020F0502020204030204" pitchFamily="34" charset="0"/>
              </a:rPr>
              <a:t>(correct) </a:t>
            </a:r>
          </a:p>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http://192.168.X.Y/rest/services/TransZone21</a:t>
            </a:r>
            <a:endParaRPr lang="en-US" sz="1400" dirty="0">
              <a:latin typeface="Calibri" panose="020F0502020204030204" pitchFamily="34" charset="0"/>
            </a:endParaRPr>
          </a:p>
          <a:p>
            <a:pPr marL="342900" lvl="0" indent="-342900">
              <a:lnSpc>
                <a:spcPct val="90000"/>
              </a:lnSpc>
              <a:spcBef>
                <a:spcPts val="1000"/>
              </a:spcBef>
              <a:buFont typeface="Courier New" panose="02070309020205020404" pitchFamily="49" charset="0"/>
              <a:buChar char="o"/>
            </a:pPr>
            <a:r>
              <a:rPr lang="en-US" sz="2000" b="1" dirty="0">
                <a:solidFill>
                  <a:srgbClr val="9F373A"/>
                </a:solidFill>
                <a:latin typeface="Calibri" panose="020F0502020204030204" pitchFamily="34" charset="0"/>
              </a:rPr>
              <a:t>http://192.168.X.Y/rest/services/TransZone23</a:t>
            </a:r>
            <a:r>
              <a:rPr lang="en-US" sz="1400" dirty="0">
                <a:latin typeface="Calibri" panose="020F0502020204030204" pitchFamily="34" charset="0"/>
              </a:rPr>
              <a:t> </a:t>
            </a:r>
          </a:p>
        </p:txBody>
      </p:sp>
    </p:spTree>
    <p:custDataLst>
      <p:tags r:id="rId1"/>
    </p:custDataLst>
    <p:extLst>
      <p:ext uri="{BB962C8B-B14F-4D97-AF65-F5344CB8AC3E}">
        <p14:creationId xmlns:p14="http://schemas.microsoft.com/office/powerpoint/2010/main" val="336218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4</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5029431"/>
          </a:xfrm>
        </p:spPr>
        <p:txBody>
          <a:bodyPr/>
          <a:lstStyle/>
          <a:p>
            <a:pPr algn="just"/>
            <a:r>
              <a:rPr lang="en-US" sz="2400" dirty="0"/>
              <a:t>The experimentation facility consists of the following equipment and machines:</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FESTO MPS Assembly Line</a:t>
            </a:r>
          </a:p>
          <a:p>
            <a:pPr marL="342900" indent="-342900" algn="just">
              <a:buFont typeface="Wingdings" panose="05000000000000000000" pitchFamily="2" charset="2"/>
              <a:buChar char="§"/>
            </a:pPr>
            <a:r>
              <a:rPr lang="en-US" sz="2400" dirty="0"/>
              <a:t>FASTory Assembly Line</a:t>
            </a:r>
          </a:p>
          <a:p>
            <a:pPr marL="342900" indent="-342900" algn="just">
              <a:buFont typeface="Wingdings" panose="05000000000000000000" pitchFamily="2" charset="2"/>
              <a:buChar char="§"/>
            </a:pPr>
            <a:r>
              <a:rPr lang="en-US" sz="2400" dirty="0"/>
              <a:t>EMCO Milling Machine</a:t>
            </a:r>
          </a:p>
          <a:p>
            <a:pPr marL="342900" indent="-342900" algn="just">
              <a:buFont typeface="Wingdings" panose="05000000000000000000" pitchFamily="2" charset="2"/>
              <a:buChar char="§"/>
            </a:pPr>
            <a:r>
              <a:rPr lang="en-US" sz="2400" dirty="0"/>
              <a:t>Portable Air Pressure Box</a:t>
            </a:r>
          </a:p>
          <a:p>
            <a:pPr marL="342900" indent="-342900" algn="just">
              <a:buFont typeface="Wingdings" panose="05000000000000000000" pitchFamily="2" charset="2"/>
              <a:buChar char="§"/>
            </a:pPr>
            <a:r>
              <a:rPr lang="en-US" sz="2400" dirty="0"/>
              <a:t>Mobile Industrial Robot (MiR100)</a:t>
            </a:r>
          </a:p>
          <a:p>
            <a:pPr marL="342900" indent="-342900" algn="just">
              <a:buFont typeface="Wingdings" panose="05000000000000000000" pitchFamily="2" charset="2"/>
              <a:buChar char="§"/>
            </a:pPr>
            <a:r>
              <a:rPr lang="en-US" sz="2400" dirty="0"/>
              <a:t>Omron Quattro Robot (4-axis parallel Robot)</a:t>
            </a:r>
          </a:p>
          <a:p>
            <a:pPr marL="342900" indent="-342900" algn="just">
              <a:buFont typeface="Wingdings" panose="05000000000000000000" pitchFamily="2" charset="2"/>
              <a:buChar char="§"/>
            </a:pPr>
            <a:r>
              <a:rPr lang="en-US" sz="2400" dirty="0"/>
              <a:t>ABB Yumi (Dual-Arm) Collaborative Robot</a:t>
            </a:r>
          </a:p>
          <a:p>
            <a:pPr marL="342900" indent="-342900" algn="just">
              <a:buFont typeface="Wingdings" panose="05000000000000000000" pitchFamily="2" charset="2"/>
              <a:buChar char="§"/>
            </a:pPr>
            <a:r>
              <a:rPr lang="en-US" sz="2400" dirty="0"/>
              <a:t>Industrial Communication Devices (Fieldbuses) – </a:t>
            </a:r>
            <a:r>
              <a:rPr lang="en-US" sz="2400" dirty="0" err="1"/>
              <a:t>CANOpen</a:t>
            </a:r>
            <a:r>
              <a:rPr lang="en-US" sz="2400" dirty="0"/>
              <a:t>, Profibus, </a:t>
            </a:r>
            <a:r>
              <a:rPr lang="en-US" sz="2400" dirty="0" err="1"/>
              <a:t>Interbus</a:t>
            </a:r>
            <a:r>
              <a:rPr lang="en-US" sz="2400" dirty="0"/>
              <a:t>, and Safety buses</a:t>
            </a: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Introduction - Experimentation Facility</a:t>
            </a:r>
          </a:p>
        </p:txBody>
      </p:sp>
      <p:pic>
        <p:nvPicPr>
          <p:cNvPr id="5" name="Picture 4">
            <a:extLst>
              <a:ext uri="{FF2B5EF4-FFF2-40B4-BE49-F238E27FC236}">
                <a16:creationId xmlns:a16="http://schemas.microsoft.com/office/drawing/2014/main" id="{60D4EADB-3513-4F12-997C-E15A94E7E7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7427" y="2218739"/>
            <a:ext cx="3955436" cy="2673441"/>
          </a:xfrm>
          <a:prstGeom prst="rect">
            <a:avLst/>
          </a:prstGeom>
          <a:noFill/>
          <a:ln>
            <a:noFill/>
          </a:ln>
        </p:spPr>
      </p:pic>
      <p:sp>
        <p:nvSpPr>
          <p:cNvPr id="6" name="Marcador de Posição de Conteúdo 2">
            <a:extLst>
              <a:ext uri="{FF2B5EF4-FFF2-40B4-BE49-F238E27FC236}">
                <a16:creationId xmlns:a16="http://schemas.microsoft.com/office/drawing/2014/main" id="{006DAA8F-52F1-4AB7-9F07-47A4B9183908}"/>
              </a:ext>
            </a:extLst>
          </p:cNvPr>
          <p:cNvSpPr txBox="1">
            <a:spLocks/>
          </p:cNvSpPr>
          <p:nvPr/>
        </p:nvSpPr>
        <p:spPr>
          <a:xfrm>
            <a:off x="8221754" y="4969599"/>
            <a:ext cx="3026781"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1: ZDMP Experimentation Facility</a:t>
            </a:r>
          </a:p>
        </p:txBody>
      </p:sp>
    </p:spTree>
    <p:custDataLst>
      <p:tags r:id="rId1"/>
    </p:custDataLst>
    <p:extLst>
      <p:ext uri="{BB962C8B-B14F-4D97-AF65-F5344CB8AC3E}">
        <p14:creationId xmlns:p14="http://schemas.microsoft.com/office/powerpoint/2010/main" val="1034038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40</a:t>
            </a:fld>
            <a:endParaRPr lang="en-US"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ZDMP – Conclusion  </a:t>
            </a:r>
          </a:p>
        </p:txBody>
      </p:sp>
      <p:sp>
        <p:nvSpPr>
          <p:cNvPr id="19" name="Rectangle 18">
            <a:extLst>
              <a:ext uri="{FF2B5EF4-FFF2-40B4-BE49-F238E27FC236}">
                <a16:creationId xmlns:a16="http://schemas.microsoft.com/office/drawing/2014/main" id="{2E7F4A30-AF11-47A3-B613-802E61962557}"/>
              </a:ext>
            </a:extLst>
          </p:cNvPr>
          <p:cNvSpPr/>
          <p:nvPr/>
        </p:nvSpPr>
        <p:spPr>
          <a:xfrm>
            <a:off x="883180" y="1257726"/>
            <a:ext cx="10861780" cy="1089529"/>
          </a:xfrm>
          <a:prstGeom prst="rect">
            <a:avLst/>
          </a:prstGeom>
        </p:spPr>
        <p:txBody>
          <a:bodyPr wrap="square">
            <a:spAutoFit/>
          </a:bodyPr>
          <a:lstStyle/>
          <a:p>
            <a:pPr marL="342900" lvl="0" indent="-342900">
              <a:lnSpc>
                <a:spcPct val="90000"/>
              </a:lnSpc>
              <a:spcBef>
                <a:spcPts val="1000"/>
              </a:spcBef>
              <a:buFont typeface="Wingdings" panose="05000000000000000000" pitchFamily="2" charset="2"/>
              <a:buChar char="q"/>
            </a:pPr>
            <a:r>
              <a:rPr lang="en-US" sz="2400" b="1" dirty="0">
                <a:solidFill>
                  <a:srgbClr val="9F373A"/>
                </a:solidFill>
                <a:latin typeface="Calibri" panose="020F0502020204030204" pitchFamily="34" charset="0"/>
              </a:rPr>
              <a:t> </a:t>
            </a:r>
            <a:r>
              <a:rPr lang="en-US" sz="2400" dirty="0">
                <a:solidFill>
                  <a:srgbClr val="9F373A"/>
                </a:solidFill>
                <a:latin typeface="Calibri" panose="020F0502020204030204" pitchFamily="34" charset="0"/>
                <a:cs typeface="Arial" panose="020B0604020202020204" pitchFamily="34" charset="0"/>
              </a:rPr>
              <a:t>With the variety of equipment in the experimentation facility, it provides an environment for studying and experimenting several ZDMP components to ascertain their zero-defect functionalities.</a:t>
            </a:r>
          </a:p>
        </p:txBody>
      </p:sp>
      <p:pic>
        <p:nvPicPr>
          <p:cNvPr id="3" name="Picture 2">
            <a:extLst>
              <a:ext uri="{FF2B5EF4-FFF2-40B4-BE49-F238E27FC236}">
                <a16:creationId xmlns:a16="http://schemas.microsoft.com/office/drawing/2014/main" id="{B2BF6019-4F14-4C7E-9623-D4D5FD995EDC}"/>
              </a:ext>
            </a:extLst>
          </p:cNvPr>
          <p:cNvPicPr>
            <a:picLocks noChangeAspect="1"/>
          </p:cNvPicPr>
          <p:nvPr/>
        </p:nvPicPr>
        <p:blipFill>
          <a:blip r:embed="rId4"/>
          <a:stretch>
            <a:fillRect/>
          </a:stretch>
        </p:blipFill>
        <p:spPr>
          <a:xfrm>
            <a:off x="538482" y="3129458"/>
            <a:ext cx="4397892" cy="2735153"/>
          </a:xfrm>
          <a:prstGeom prst="rect">
            <a:avLst/>
          </a:prstGeom>
        </p:spPr>
      </p:pic>
      <p:sp>
        <p:nvSpPr>
          <p:cNvPr id="11" name="Rectangle 10">
            <a:extLst>
              <a:ext uri="{FF2B5EF4-FFF2-40B4-BE49-F238E27FC236}">
                <a16:creationId xmlns:a16="http://schemas.microsoft.com/office/drawing/2014/main" id="{8A818D64-739C-4D55-A891-B4E27C174EF8}"/>
              </a:ext>
            </a:extLst>
          </p:cNvPr>
          <p:cNvSpPr/>
          <p:nvPr/>
        </p:nvSpPr>
        <p:spPr>
          <a:xfrm>
            <a:off x="6037903" y="3075106"/>
            <a:ext cx="4397892" cy="1421928"/>
          </a:xfrm>
          <a:prstGeom prst="rect">
            <a:avLst/>
          </a:prstGeom>
        </p:spPr>
        <p:txBody>
          <a:bodyPr wrap="square">
            <a:spAutoFit/>
          </a:bodyPr>
          <a:lstStyle/>
          <a:p>
            <a:pPr marL="342900" lvl="0" indent="-342900" algn="just">
              <a:lnSpc>
                <a:spcPct val="90000"/>
              </a:lnSpc>
              <a:spcBef>
                <a:spcPts val="1000"/>
              </a:spcBef>
              <a:buFont typeface="Wingdings" panose="05000000000000000000" pitchFamily="2" charset="2"/>
              <a:buChar char="q"/>
            </a:pPr>
            <a:r>
              <a:rPr lang="en-US" sz="2400" dirty="0">
                <a:solidFill>
                  <a:srgbClr val="9F373A"/>
                </a:solidFill>
                <a:latin typeface="Calibri" panose="020F0502020204030204" pitchFamily="34" charset="0"/>
                <a:cs typeface="Arial" panose="020B0604020202020204" pitchFamily="34" charset="0"/>
              </a:rPr>
              <a:t>The experimentation facility facilitates testing, validation and integration of ZDMP components.</a:t>
            </a:r>
          </a:p>
        </p:txBody>
      </p:sp>
      <p:sp>
        <p:nvSpPr>
          <p:cNvPr id="14" name="Rectangle 13">
            <a:extLst>
              <a:ext uri="{FF2B5EF4-FFF2-40B4-BE49-F238E27FC236}">
                <a16:creationId xmlns:a16="http://schemas.microsoft.com/office/drawing/2014/main" id="{F8CC9CF1-38F3-43C8-A823-1685885E6343}"/>
              </a:ext>
            </a:extLst>
          </p:cNvPr>
          <p:cNvSpPr/>
          <p:nvPr/>
        </p:nvSpPr>
        <p:spPr>
          <a:xfrm>
            <a:off x="5460259" y="4943749"/>
            <a:ext cx="5553181" cy="757130"/>
          </a:xfrm>
          <a:prstGeom prst="rect">
            <a:avLst/>
          </a:prstGeom>
        </p:spPr>
        <p:txBody>
          <a:bodyPr wrap="square">
            <a:spAutoFit/>
          </a:bodyPr>
          <a:lstStyle/>
          <a:p>
            <a:pPr marL="342900" lvl="0" indent="-342900">
              <a:lnSpc>
                <a:spcPct val="90000"/>
              </a:lnSpc>
              <a:spcBef>
                <a:spcPts val="1000"/>
              </a:spcBef>
              <a:buFont typeface="Wingdings" panose="05000000000000000000" pitchFamily="2" charset="2"/>
              <a:buChar char="q"/>
            </a:pPr>
            <a:r>
              <a:rPr lang="en-US" sz="2400" dirty="0">
                <a:solidFill>
                  <a:srgbClr val="9F373A"/>
                </a:solidFill>
                <a:latin typeface="Calibri" panose="020F0502020204030204" pitchFamily="34" charset="0"/>
                <a:cs typeface="Arial" panose="020B0604020202020204" pitchFamily="34" charset="0"/>
              </a:rPr>
              <a:t>The experimentation facility supports the Industry 4.0 concept.</a:t>
            </a:r>
          </a:p>
        </p:txBody>
      </p:sp>
    </p:spTree>
    <p:custDataLst>
      <p:tags r:id="rId1"/>
    </p:custDataLst>
    <p:extLst>
      <p:ext uri="{BB962C8B-B14F-4D97-AF65-F5344CB8AC3E}">
        <p14:creationId xmlns:p14="http://schemas.microsoft.com/office/powerpoint/2010/main" val="2154493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DC40F5-843B-47F8-BA2B-2E3203167CCF}"/>
              </a:ext>
            </a:extLst>
          </p:cNvPr>
          <p:cNvSpPr>
            <a:spLocks noGrp="1"/>
          </p:cNvSpPr>
          <p:nvPr>
            <p:ph type="sldNum" sz="quarter" idx="10"/>
          </p:nvPr>
        </p:nvSpPr>
        <p:spPr/>
        <p:txBody>
          <a:bodyPr vert="horz" lIns="91440" tIns="45720" rIns="91440" bIns="45720" rtlCol="0" anchor="ctr">
            <a:normAutofit fontScale="55000" lnSpcReduction="20000"/>
          </a:bodyPr>
          <a:lstStyle/>
          <a:p>
            <a:pPr>
              <a:spcAft>
                <a:spcPts val="600"/>
              </a:spcAft>
              <a:defRPr/>
            </a:pPr>
            <a:fld id="{1BDBE4D5-1906-465B-8652-0128494D8407}" type="slidenum">
              <a:rPr lang="en-US" sz="1200" smtClean="0">
                <a:solidFill>
                  <a:prstClr val="black">
                    <a:tint val="75000"/>
                  </a:prstClr>
                </a:solidFill>
                <a:latin typeface="Calibri" panose="020F0502020204030204"/>
                <a:cs typeface="+mn-cs"/>
              </a:rPr>
              <a:pPr>
                <a:spcAft>
                  <a:spcPts val="600"/>
                </a:spcAft>
                <a:defRPr/>
              </a:pPr>
              <a:t>41</a:t>
            </a:fld>
            <a:endParaRPr lang="en-US" sz="1200">
              <a:solidFill>
                <a:prstClr val="black">
                  <a:tint val="75000"/>
                </a:prstClr>
              </a:solidFill>
              <a:latin typeface="Calibri" panose="020F0502020204030204"/>
              <a:cs typeface="+mn-cs"/>
            </a:endParaRPr>
          </a:p>
        </p:txBody>
      </p:sp>
      <p:sp>
        <p:nvSpPr>
          <p:cNvPr id="4" name="Title 3">
            <a:extLst>
              <a:ext uri="{FF2B5EF4-FFF2-40B4-BE49-F238E27FC236}">
                <a16:creationId xmlns:a16="http://schemas.microsoft.com/office/drawing/2014/main" id="{971C6E28-8EB1-4CEA-9905-874E7211BF76}"/>
              </a:ext>
            </a:extLst>
          </p:cNvPr>
          <p:cNvSpPr>
            <a:spLocks noGrp="1"/>
          </p:cNvSpPr>
          <p:nvPr>
            <p:ph type="title" idx="4294967295"/>
          </p:nvPr>
        </p:nvSpPr>
        <p:spPr>
          <a:xfrm>
            <a:off x="323932" y="3043625"/>
            <a:ext cx="7459373" cy="770750"/>
          </a:xfrm>
        </p:spPr>
        <p:txBody>
          <a:bodyPr vert="horz" lIns="91440" tIns="45720" rIns="91440" bIns="45720" rtlCol="0" anchor="ctr">
            <a:normAutofit/>
          </a:bodyPr>
          <a:lstStyle/>
          <a:p>
            <a:pPr algn="ctr"/>
            <a:r>
              <a:rPr lang="en-US" dirty="0">
                <a:solidFill>
                  <a:schemeClr val="bg1"/>
                </a:solidFill>
                <a:latin typeface="+mj-lt"/>
                <a:cs typeface="+mj-cs"/>
              </a:rPr>
              <a:t>Thank You for watching</a:t>
            </a:r>
          </a:p>
        </p:txBody>
      </p:sp>
      <p:pic>
        <p:nvPicPr>
          <p:cNvPr id="8" name="Bild 8">
            <a:extLst>
              <a:ext uri="{FF2B5EF4-FFF2-40B4-BE49-F238E27FC236}">
                <a16:creationId xmlns:a16="http://schemas.microsoft.com/office/drawing/2014/main" id="{0171B304-3EA9-724C-8BB6-BC11B52D1500}"/>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735" y="5867400"/>
            <a:ext cx="772751" cy="521017"/>
          </a:xfrm>
          <a:prstGeom prst="rect">
            <a:avLst/>
          </a:prstGeom>
          <a:noFill/>
          <a:ln>
            <a:noFill/>
          </a:ln>
        </p:spPr>
      </p:pic>
      <p:sp>
        <p:nvSpPr>
          <p:cNvPr id="3" name="Rectangle 2">
            <a:extLst>
              <a:ext uri="{FF2B5EF4-FFF2-40B4-BE49-F238E27FC236}">
                <a16:creationId xmlns:a16="http://schemas.microsoft.com/office/drawing/2014/main" id="{7613502E-0D7B-554A-BA16-A8B8355F9021}"/>
              </a:ext>
            </a:extLst>
          </p:cNvPr>
          <p:cNvSpPr/>
          <p:nvPr/>
        </p:nvSpPr>
        <p:spPr>
          <a:xfrm>
            <a:off x="1502229" y="5895974"/>
            <a:ext cx="6096000" cy="461665"/>
          </a:xfrm>
          <a:prstGeom prst="rect">
            <a:avLst/>
          </a:prstGeom>
        </p:spPr>
        <p:txBody>
          <a:bodyPr>
            <a:spAutoFit/>
          </a:bodyPr>
          <a:lstStyle/>
          <a:p>
            <a:r>
              <a:rPr lang="en-GB" sz="1200" dirty="0">
                <a:solidFill>
                  <a:schemeClr val="bg1"/>
                </a:solidFill>
                <a:latin typeface="+mj-lt"/>
                <a:ea typeface="+mj-ea"/>
                <a:cs typeface="+mj-cs"/>
              </a:rPr>
              <a:t>Funded by the Horizon 2020 </a:t>
            </a:r>
            <a:endParaRPr lang="x-none" sz="1200" dirty="0">
              <a:solidFill>
                <a:schemeClr val="bg1"/>
              </a:solidFill>
              <a:latin typeface="+mj-lt"/>
              <a:ea typeface="+mj-ea"/>
              <a:cs typeface="+mj-cs"/>
            </a:endParaRPr>
          </a:p>
          <a:p>
            <a:r>
              <a:rPr lang="en-GB" sz="1200" dirty="0">
                <a:solidFill>
                  <a:schemeClr val="bg1"/>
                </a:solidFill>
                <a:latin typeface="+mj-lt"/>
                <a:ea typeface="+mj-ea"/>
                <a:cs typeface="+mj-cs"/>
              </a:rPr>
              <a:t>Framework Programme of the European Union</a:t>
            </a:r>
            <a:r>
              <a:rPr lang="x-none" sz="1200" dirty="0">
                <a:solidFill>
                  <a:schemeClr val="bg1"/>
                </a:solidFill>
                <a:latin typeface="+mj-lt"/>
                <a:ea typeface="+mj-ea"/>
                <a:cs typeface="+mj-cs"/>
              </a:rPr>
              <a:t> </a:t>
            </a:r>
          </a:p>
        </p:txBody>
      </p:sp>
      <p:pic>
        <p:nvPicPr>
          <p:cNvPr id="6" name="Picture 5" descr="Logo, company name&#10;&#10;Description automatically generated">
            <a:extLst>
              <a:ext uri="{FF2B5EF4-FFF2-40B4-BE49-F238E27FC236}">
                <a16:creationId xmlns:a16="http://schemas.microsoft.com/office/drawing/2014/main" id="{D0B64615-103B-A447-B2C2-CCE372DD3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15"/>
          <a:stretch/>
        </p:blipFill>
        <p:spPr>
          <a:xfrm>
            <a:off x="7471196" y="1177917"/>
            <a:ext cx="4432730" cy="5329302"/>
          </a:xfrm>
          <a:prstGeom prst="rect">
            <a:avLst/>
          </a:prstGeom>
        </p:spPr>
      </p:pic>
      <p:pic>
        <p:nvPicPr>
          <p:cNvPr id="11" name="Picture 10" descr="Logo, company name&#10;&#10;Description automatically generated">
            <a:extLst>
              <a:ext uri="{FF2B5EF4-FFF2-40B4-BE49-F238E27FC236}">
                <a16:creationId xmlns:a16="http://schemas.microsoft.com/office/drawing/2014/main" id="{CAC6F18B-F495-4341-8D5C-326EA9CE73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84" r="80262" b="-1"/>
          <a:stretch/>
        </p:blipFill>
        <p:spPr>
          <a:xfrm>
            <a:off x="6637142" y="5671481"/>
            <a:ext cx="843834" cy="835737"/>
          </a:xfrm>
          <a:prstGeom prst="rect">
            <a:avLst/>
          </a:prstGeom>
        </p:spPr>
      </p:pic>
    </p:spTree>
    <p:extLst>
      <p:ext uri="{BB962C8B-B14F-4D97-AF65-F5344CB8AC3E}">
        <p14:creationId xmlns:p14="http://schemas.microsoft.com/office/powerpoint/2010/main" val="107026596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5</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282103" y="1283048"/>
            <a:ext cx="6702357" cy="5029431"/>
          </a:xfrm>
        </p:spPr>
        <p:txBody>
          <a:bodyPr/>
          <a:lstStyle/>
          <a:p>
            <a:pPr marL="342900" indent="-342900" algn="just">
              <a:buFont typeface="Wingdings" panose="05000000000000000000" pitchFamily="2" charset="2"/>
              <a:buChar char="§"/>
            </a:pPr>
            <a:r>
              <a:rPr lang="en-US" sz="2400" dirty="0"/>
              <a:t>The </a:t>
            </a:r>
            <a:r>
              <a:rPr lang="en-US" sz="2400" b="0" i="0" dirty="0">
                <a:effectLst/>
                <a:cs typeface="Calibri" panose="020F0502020204030204" pitchFamily="34" charset="0"/>
              </a:rPr>
              <a:t>FESTO MPS Assembly Line demonstrates the assembly of piston-cylinder assembly in an industrial environment. It consists of different stations which are all connected by a conveyor line. The stations are equipped with Siemens ET200sp (CPU1500) controllers and linked by Siemens industrial Ethernet network. It is connected to 11 PC workstations enabled for developing complete automation solutions (SCADA-PLC-Simulation)</a:t>
            </a:r>
          </a:p>
          <a:p>
            <a:pPr marL="342900" indent="-342900" algn="just">
              <a:buFont typeface="Wingdings" panose="05000000000000000000" pitchFamily="2" charset="2"/>
              <a:buChar char="§"/>
            </a:pPr>
            <a:endParaRPr lang="en-US" sz="2400" dirty="0">
              <a:cs typeface="Calibri" panose="020F0502020204030204" pitchFamily="34" charset="0"/>
            </a:endParaRPr>
          </a:p>
          <a:p>
            <a:pPr marL="342900" indent="-342900">
              <a:buFont typeface="Wingdings" panose="05000000000000000000" pitchFamily="2" charset="2"/>
              <a:buChar char="§"/>
            </a:pPr>
            <a:r>
              <a:rPr lang="en-US" sz="2400" dirty="0"/>
              <a:t>FESTO Line video: </a:t>
            </a:r>
            <a:r>
              <a:rPr lang="en-US" sz="2400" dirty="0">
                <a:hlinkClick r:id="rId4"/>
              </a:rPr>
              <a:t>https://www.youtube.com/watch?v=rO3PFBPshzs</a:t>
            </a: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Equipment – FESTO MPS Assembly Line</a:t>
            </a:r>
          </a:p>
        </p:txBody>
      </p:sp>
      <p:pic>
        <p:nvPicPr>
          <p:cNvPr id="5" name="Picture 4">
            <a:extLst>
              <a:ext uri="{FF2B5EF4-FFF2-40B4-BE49-F238E27FC236}">
                <a16:creationId xmlns:a16="http://schemas.microsoft.com/office/drawing/2014/main" id="{F9109F9F-5D2E-4CCC-8EF2-0402B31B821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266562" y="1384209"/>
            <a:ext cx="4459917" cy="3460166"/>
          </a:xfrm>
          <a:prstGeom prst="rect">
            <a:avLst/>
          </a:prstGeom>
        </p:spPr>
      </p:pic>
      <p:sp>
        <p:nvSpPr>
          <p:cNvPr id="7" name="Marcador de Posição de Conteúdo 2">
            <a:extLst>
              <a:ext uri="{FF2B5EF4-FFF2-40B4-BE49-F238E27FC236}">
                <a16:creationId xmlns:a16="http://schemas.microsoft.com/office/drawing/2014/main" id="{72614087-36D3-43EE-85F0-F693DC3D7DD5}"/>
              </a:ext>
            </a:extLst>
          </p:cNvPr>
          <p:cNvSpPr txBox="1">
            <a:spLocks/>
          </p:cNvSpPr>
          <p:nvPr/>
        </p:nvSpPr>
        <p:spPr>
          <a:xfrm>
            <a:off x="8221754" y="4969599"/>
            <a:ext cx="2556493"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2: FESTO MPS Assembly Line</a:t>
            </a:r>
          </a:p>
        </p:txBody>
      </p:sp>
    </p:spTree>
    <p:custDataLst>
      <p:tags r:id="rId1"/>
    </p:custDataLst>
    <p:extLst>
      <p:ext uri="{BB962C8B-B14F-4D97-AF65-F5344CB8AC3E}">
        <p14:creationId xmlns:p14="http://schemas.microsoft.com/office/powerpoint/2010/main" val="45223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6</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Features</a:t>
            </a:r>
            <a:r>
              <a:rPr lang="en-GB" sz="2400" b="0" i="0" dirty="0">
                <a:effectLst/>
                <a:cs typeface="Calibri" panose="020F0502020204030204" pitchFamily="34" charset="0"/>
              </a:rPr>
              <a:t>: 8 workstations equipped with ET200sp controllers, 2 Mitsubishi robots (with extended I/O modules), 1 CNC machine, Pneumatic network for actuator control, sensors (proximity, light, capacitive, inductive, optical etc), Safety perimeter radars by PILZ and PROFINET</a:t>
            </a:r>
          </a:p>
          <a:p>
            <a:pPr marL="342900" indent="-342900" algn="just">
              <a:buFont typeface="Wingdings" panose="05000000000000000000" pitchFamily="2" charset="2"/>
              <a:buChar char="§"/>
            </a:pPr>
            <a:r>
              <a:rPr lang="en-US" sz="2400" b="1" dirty="0"/>
              <a:t>Programming environment</a:t>
            </a:r>
            <a:r>
              <a:rPr lang="en-US" sz="2400" dirty="0"/>
              <a:t>: TIA portal (Languages: Based on IEC 61131 – 3 standard)</a:t>
            </a:r>
          </a:p>
          <a:p>
            <a:pPr marL="342900" indent="-342900" algn="just">
              <a:buFont typeface="Wingdings" panose="05000000000000000000" pitchFamily="2" charset="2"/>
              <a:buChar char="§"/>
            </a:pPr>
            <a:r>
              <a:rPr lang="en-US" sz="2400" dirty="0"/>
              <a:t>Logical Controller: Siemens ET200sp distributed I/O modules</a:t>
            </a:r>
          </a:p>
          <a:p>
            <a:pPr marL="342900" indent="-342900" algn="just">
              <a:buFont typeface="Wingdings" panose="05000000000000000000" pitchFamily="2" charset="2"/>
              <a:buChar char="§"/>
            </a:pPr>
            <a:r>
              <a:rPr lang="en-US" sz="2400" dirty="0"/>
              <a:t>Networking :Siemens industrial Ethernet network</a:t>
            </a:r>
          </a:p>
          <a:p>
            <a:pPr marL="342900" indent="-342900" algn="just">
              <a:buFont typeface="Wingdings" panose="05000000000000000000" pitchFamily="2" charset="2"/>
              <a:buChar char="§"/>
            </a:pPr>
            <a:r>
              <a:rPr lang="en-US" sz="2400" dirty="0"/>
              <a:t>Supported Technologies: MQTT, OPCUA</a:t>
            </a:r>
          </a:p>
          <a:p>
            <a:pPr marL="342900" indent="-342900" algn="just">
              <a:buFont typeface="Wingdings" panose="05000000000000000000" pitchFamily="2" charset="2"/>
              <a:buChar char="§"/>
            </a:pPr>
            <a:r>
              <a:rPr lang="en-US" sz="2400" dirty="0"/>
              <a:t>Relevance to ZDMP use cases: Automotive and Electronic use case</a:t>
            </a:r>
          </a:p>
          <a:p>
            <a:pPr marL="342900" indent="-342900">
              <a:buFont typeface="Wingdings" panose="05000000000000000000" pitchFamily="2" charset="2"/>
              <a:buChar char="§"/>
            </a:pPr>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Technical Specifications – FESTO Line</a:t>
            </a:r>
          </a:p>
        </p:txBody>
      </p:sp>
    </p:spTree>
    <p:custDataLst>
      <p:tags r:id="rId1"/>
    </p:custDataLst>
    <p:extLst>
      <p:ext uri="{BB962C8B-B14F-4D97-AF65-F5344CB8AC3E}">
        <p14:creationId xmlns:p14="http://schemas.microsoft.com/office/powerpoint/2010/main" val="1038433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7</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479136" y="1380324"/>
            <a:ext cx="5863297" cy="5029431"/>
          </a:xfrm>
        </p:spPr>
        <p:txBody>
          <a:bodyPr/>
          <a:lstStyle/>
          <a:p>
            <a:pPr marL="342900" indent="-342900" algn="just">
              <a:buFont typeface="Wingdings" panose="05000000000000000000" pitchFamily="2" charset="2"/>
              <a:buChar char="§"/>
            </a:pPr>
            <a:r>
              <a:rPr lang="en-US" sz="2400" b="0" i="0" dirty="0">
                <a:effectLst/>
                <a:cs typeface="Calibri" panose="020F0502020204030204" pitchFamily="34" charset="0"/>
              </a:rPr>
              <a:t>The EMCO Concept Mill 105 is a compact CNC desktop milling machine with a space for 10 tools on the spindle to perform different operations on workpieces like milling, thread milling, tapping, drilling etc. The EMCO milling machine is also integrated into Flexible Manufacturing Systems (FMS) through the robotics interface which controls peripheral equipment (e.g., automatic door) and connects the milling machine to other machines and devices. The milling machine is equipped with EMCO WINCC software solution for interchangeable control.</a:t>
            </a:r>
            <a:endParaRPr lang="en-US" sz="2400" dirty="0">
              <a:cs typeface="Calibri" panose="020F0502020204030204" pitchFamily="34" charset="0"/>
            </a:endParaRP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Equipment – EMCO Milling Machine</a:t>
            </a:r>
          </a:p>
        </p:txBody>
      </p:sp>
      <p:pic>
        <p:nvPicPr>
          <p:cNvPr id="5" name="Picture 4">
            <a:extLst>
              <a:ext uri="{FF2B5EF4-FFF2-40B4-BE49-F238E27FC236}">
                <a16:creationId xmlns:a16="http://schemas.microsoft.com/office/drawing/2014/main" id="{F23AB018-5C8A-41B4-B417-4616B320A5F3}"/>
              </a:ext>
            </a:extLst>
          </p:cNvPr>
          <p:cNvPicPr/>
          <p:nvPr/>
        </p:nvPicPr>
        <p:blipFill>
          <a:blip r:embed="rId4"/>
          <a:stretch>
            <a:fillRect/>
          </a:stretch>
        </p:blipFill>
        <p:spPr>
          <a:xfrm>
            <a:off x="6919599" y="1506788"/>
            <a:ext cx="4657938" cy="3814245"/>
          </a:xfrm>
          <a:prstGeom prst="rect">
            <a:avLst/>
          </a:prstGeom>
        </p:spPr>
      </p:pic>
      <p:sp>
        <p:nvSpPr>
          <p:cNvPr id="6" name="Marcador de Posição de Conteúdo 2">
            <a:extLst>
              <a:ext uri="{FF2B5EF4-FFF2-40B4-BE49-F238E27FC236}">
                <a16:creationId xmlns:a16="http://schemas.microsoft.com/office/drawing/2014/main" id="{C514D97B-2E73-460F-9C95-39CD2520662C}"/>
              </a:ext>
            </a:extLst>
          </p:cNvPr>
          <p:cNvSpPr txBox="1">
            <a:spLocks/>
          </p:cNvSpPr>
          <p:nvPr/>
        </p:nvSpPr>
        <p:spPr>
          <a:xfrm>
            <a:off x="8326878" y="5418195"/>
            <a:ext cx="2393004"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3: EMCO Milling Machine</a:t>
            </a:r>
          </a:p>
        </p:txBody>
      </p:sp>
    </p:spTree>
    <p:custDataLst>
      <p:tags r:id="rId1"/>
    </p:custDataLst>
    <p:extLst>
      <p:ext uri="{BB962C8B-B14F-4D97-AF65-F5344CB8AC3E}">
        <p14:creationId xmlns:p14="http://schemas.microsoft.com/office/powerpoint/2010/main" val="363686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8</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10508794" cy="5029431"/>
          </a:xfrm>
        </p:spPr>
        <p:txBody>
          <a:bodyPr/>
          <a:lstStyle/>
          <a:p>
            <a:pPr marL="342900" indent="-342900" algn="just">
              <a:buFont typeface="Wingdings" panose="05000000000000000000" pitchFamily="2" charset="2"/>
              <a:buChar char="§"/>
            </a:pPr>
            <a:r>
              <a:rPr lang="en-GB" sz="2400" b="1" i="0" dirty="0">
                <a:effectLst/>
                <a:cs typeface="Calibri" panose="020F0502020204030204" pitchFamily="34" charset="0"/>
              </a:rPr>
              <a:t>Features</a:t>
            </a:r>
            <a:r>
              <a:rPr lang="en-GB" sz="2400" b="0" i="0" dirty="0">
                <a:effectLst/>
                <a:cs typeface="Calibri" panose="020F0502020204030204" pitchFamily="34" charset="0"/>
              </a:rPr>
              <a:t>: </a:t>
            </a:r>
            <a:r>
              <a:rPr lang="en-US" sz="2400" b="0" i="0" dirty="0">
                <a:effectLst/>
                <a:cs typeface="Calibri" panose="020F0502020204030204" pitchFamily="34" charset="0"/>
              </a:rPr>
              <a:t>Tool turret with 10 stations (for tool change), Automatic door, Pneumatic unit for automatic door and pneumatic tailstock connection, high-resolution axis motors, portable machine operating panel</a:t>
            </a:r>
            <a:endParaRPr lang="en-GB" sz="2400" b="0" i="0" dirty="0">
              <a:effectLst/>
              <a:cs typeface="Calibri" panose="020F0502020204030204" pitchFamily="34" charset="0"/>
            </a:endParaRPr>
          </a:p>
          <a:p>
            <a:pPr marL="342900" indent="-342900" algn="just">
              <a:buFont typeface="Wingdings" panose="05000000000000000000" pitchFamily="2" charset="2"/>
              <a:buChar char="§"/>
            </a:pPr>
            <a:endParaRPr lang="en-US" sz="2400" b="1" dirty="0"/>
          </a:p>
          <a:p>
            <a:pPr marL="342900" indent="-342900" algn="just">
              <a:buFont typeface="Wingdings" panose="05000000000000000000" pitchFamily="2" charset="2"/>
              <a:buChar char="§"/>
            </a:pPr>
            <a:r>
              <a:rPr lang="en-US" sz="2400" b="1" dirty="0"/>
              <a:t>Software/Control</a:t>
            </a:r>
            <a:r>
              <a:rPr lang="en-US" sz="2400" dirty="0"/>
              <a:t>: EMCO WINCC (for interchangeable control)</a:t>
            </a:r>
          </a:p>
          <a:p>
            <a:pPr marL="342900" indent="-342900" algn="just">
              <a:buFont typeface="Wingdings" panose="05000000000000000000" pitchFamily="2" charset="2"/>
              <a:buChar char="§"/>
            </a:pPr>
            <a:endParaRPr lang="en-US" sz="2400" dirty="0"/>
          </a:p>
          <a:p>
            <a:pPr marL="342900" indent="-342900" algn="just">
              <a:buFont typeface="Wingdings" panose="05000000000000000000" pitchFamily="2" charset="2"/>
              <a:buChar char="§"/>
            </a:pPr>
            <a:r>
              <a:rPr lang="en-US" sz="2400" dirty="0"/>
              <a:t>Relevance to ZDMP use cases: Machine Tool use case</a:t>
            </a:r>
          </a:p>
          <a:p>
            <a:pPr marL="342900" indent="-342900">
              <a:buFont typeface="Wingdings" panose="05000000000000000000" pitchFamily="2" charset="2"/>
              <a:buChar char="§"/>
            </a:pPr>
            <a:endParaRPr lang="en-US" sz="2400" dirty="0"/>
          </a:p>
          <a:p>
            <a:pPr algn="just"/>
            <a:endParaRPr lang="en-US" sz="2400" dirty="0"/>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a:xfrm>
            <a:off x="1" y="141764"/>
            <a:ext cx="11042072" cy="586364"/>
          </a:xfrm>
        </p:spPr>
        <p:txBody>
          <a:bodyPr/>
          <a:lstStyle/>
          <a:p>
            <a:r>
              <a:rPr lang="pt-PT" dirty="0"/>
              <a:t>Technical Specifications – EMCO Milling Machine</a:t>
            </a:r>
          </a:p>
        </p:txBody>
      </p:sp>
    </p:spTree>
    <p:custDataLst>
      <p:tags r:id="rId1"/>
    </p:custDataLst>
    <p:extLst>
      <p:ext uri="{BB962C8B-B14F-4D97-AF65-F5344CB8AC3E}">
        <p14:creationId xmlns:p14="http://schemas.microsoft.com/office/powerpoint/2010/main" val="419508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54813C2B-0330-4D8B-B00D-8967C6811A9F}"/>
              </a:ext>
            </a:extLst>
          </p:cNvPr>
          <p:cNvSpPr>
            <a:spLocks noGrp="1"/>
          </p:cNvSpPr>
          <p:nvPr>
            <p:ph type="sldNum" sz="quarter" idx="10"/>
          </p:nvPr>
        </p:nvSpPr>
        <p:spPr/>
        <p:txBody>
          <a:bodyPr/>
          <a:lstStyle/>
          <a:p>
            <a:fld id="{1BDBE4D5-1906-465B-8652-0128494D8407}" type="slidenum">
              <a:rPr lang="en-US" smtClean="0"/>
              <a:pPr/>
              <a:t>9</a:t>
            </a:fld>
            <a:endParaRPr lang="en-US" dirty="0"/>
          </a:p>
        </p:txBody>
      </p:sp>
      <p:sp>
        <p:nvSpPr>
          <p:cNvPr id="3" name="Marcador de Posição de Conteúdo 2">
            <a:extLst>
              <a:ext uri="{FF2B5EF4-FFF2-40B4-BE49-F238E27FC236}">
                <a16:creationId xmlns:a16="http://schemas.microsoft.com/office/drawing/2014/main" id="{F729F8AD-5F62-40D1-B9C8-D09221BF8849}"/>
              </a:ext>
            </a:extLst>
          </p:cNvPr>
          <p:cNvSpPr>
            <a:spLocks noGrp="1"/>
          </p:cNvSpPr>
          <p:nvPr>
            <p:ph sz="quarter" idx="11"/>
          </p:nvPr>
        </p:nvSpPr>
        <p:spPr>
          <a:xfrm>
            <a:off x="728167" y="1516512"/>
            <a:ext cx="5838003" cy="4446543"/>
          </a:xfrm>
        </p:spPr>
        <p:txBody>
          <a:bodyPr/>
          <a:lstStyle/>
          <a:p>
            <a:pPr marL="342900" indent="-342900" algn="just">
              <a:buFont typeface="Wingdings" panose="05000000000000000000" pitchFamily="2" charset="2"/>
              <a:buChar char="§"/>
            </a:pPr>
            <a:r>
              <a:rPr lang="en-US" sz="2400" b="0" i="0" dirty="0">
                <a:effectLst/>
                <a:cs typeface="Calibri" panose="020F0502020204030204" pitchFamily="34" charset="0"/>
              </a:rPr>
              <a:t>Energy losses due to air leakage in pneumatic control systems is a common occurrence in factories across Europe. The portable air pressure box developed in FAST-Lab in Tampere University is utilized for measuring the air pressure supplied to the entire assembly lines. It provides information about air pressure drop resulting from any air leakage in the assembly lines. The air pressure box is also equipped with an INICO S1000 controller, which can be used to program device logic.</a:t>
            </a:r>
            <a:endParaRPr lang="en-US" sz="2400" dirty="0">
              <a:cs typeface="Calibri" panose="020F0502020204030204" pitchFamily="34" charset="0"/>
            </a:endParaRPr>
          </a:p>
        </p:txBody>
      </p:sp>
      <p:sp>
        <p:nvSpPr>
          <p:cNvPr id="4" name="Título 3">
            <a:extLst>
              <a:ext uri="{FF2B5EF4-FFF2-40B4-BE49-F238E27FC236}">
                <a16:creationId xmlns:a16="http://schemas.microsoft.com/office/drawing/2014/main" id="{E7BD5D18-0AC4-4E7F-96B2-6203ED3B4ABF}"/>
              </a:ext>
            </a:extLst>
          </p:cNvPr>
          <p:cNvSpPr>
            <a:spLocks noGrp="1"/>
          </p:cNvSpPr>
          <p:nvPr>
            <p:ph type="title"/>
          </p:nvPr>
        </p:nvSpPr>
        <p:spPr/>
        <p:txBody>
          <a:bodyPr/>
          <a:lstStyle/>
          <a:p>
            <a:r>
              <a:rPr lang="pt-PT" dirty="0"/>
              <a:t>Equipment – Portable Air Pressure Box</a:t>
            </a:r>
          </a:p>
        </p:txBody>
      </p:sp>
      <p:pic>
        <p:nvPicPr>
          <p:cNvPr id="5" name="Picture 4">
            <a:extLst>
              <a:ext uri="{FF2B5EF4-FFF2-40B4-BE49-F238E27FC236}">
                <a16:creationId xmlns:a16="http://schemas.microsoft.com/office/drawing/2014/main" id="{684FF617-0106-4B50-A912-C826F58DAE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6026" y="1516512"/>
            <a:ext cx="3723505" cy="4098749"/>
          </a:xfrm>
          <a:prstGeom prst="rect">
            <a:avLst/>
          </a:prstGeom>
          <a:noFill/>
          <a:ln>
            <a:noFill/>
          </a:ln>
        </p:spPr>
      </p:pic>
      <p:sp>
        <p:nvSpPr>
          <p:cNvPr id="6" name="Marcador de Posição de Conteúdo 2">
            <a:extLst>
              <a:ext uri="{FF2B5EF4-FFF2-40B4-BE49-F238E27FC236}">
                <a16:creationId xmlns:a16="http://schemas.microsoft.com/office/drawing/2014/main" id="{4BC6F3F8-F499-4AE2-B0E4-FA27840ADED8}"/>
              </a:ext>
            </a:extLst>
          </p:cNvPr>
          <p:cNvSpPr txBox="1">
            <a:spLocks/>
          </p:cNvSpPr>
          <p:nvPr/>
        </p:nvSpPr>
        <p:spPr>
          <a:xfrm>
            <a:off x="8190690" y="5710021"/>
            <a:ext cx="2519464" cy="3718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F373A"/>
                </a:solidFill>
                <a:latin typeface="Calibri" panose="020F0502020204030204" pitchFamily="34" charset="0"/>
                <a:ea typeface="+mn-ea"/>
                <a:cs typeface="Arial" panose="020B0604020202020204" pitchFamily="34" charset="0"/>
              </a:defRPr>
            </a:lvl1pPr>
            <a:lvl2pPr marL="361950" indent="-361950" algn="l" defTabSz="914400" rtl="0" eaLnBrk="1" latinLnBrk="0" hangingPunct="1">
              <a:lnSpc>
                <a:spcPct val="90000"/>
              </a:lnSpc>
              <a:spcBef>
                <a:spcPts val="500"/>
              </a:spcBef>
              <a:buClr>
                <a:srgbClr val="C00000"/>
              </a:buClr>
              <a:buFont typeface="Wingdings" panose="05000000000000000000" pitchFamily="2" charset="2"/>
              <a:buChar char="§"/>
              <a:defRPr sz="2800" kern="1200">
                <a:solidFill>
                  <a:srgbClr val="9F373A"/>
                </a:solidFill>
                <a:latin typeface="Calibri" panose="020F0502020204030204" pitchFamily="34" charset="0"/>
                <a:ea typeface="+mn-ea"/>
                <a:cs typeface="Arial" panose="020B0604020202020204" pitchFamily="34" charset="0"/>
              </a:defRPr>
            </a:lvl2pPr>
            <a:lvl3pPr marL="712788" indent="-350838"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rgbClr val="9F373A"/>
                </a:solidFill>
                <a:latin typeface="Calibri" panose="020F0502020204030204" pitchFamily="34" charset="0"/>
                <a:ea typeface="+mn-ea"/>
                <a:cs typeface="Arial" panose="020B0604020202020204" pitchFamily="34" charset="0"/>
              </a:defRPr>
            </a:lvl3pPr>
            <a:lvl4pPr marL="1073150" indent="-360363" algn="l" defTabSz="914400" rtl="0" eaLnBrk="1" latinLnBrk="0" hangingPunct="1">
              <a:lnSpc>
                <a:spcPct val="90000"/>
              </a:lnSpc>
              <a:spcBef>
                <a:spcPts val="500"/>
              </a:spcBef>
              <a:buClr>
                <a:srgbClr val="C00000"/>
              </a:buClr>
              <a:buFont typeface="Wingdings" panose="05000000000000000000" pitchFamily="2" charset="2"/>
              <a:buChar char="§"/>
              <a:tabLst/>
              <a:defRPr sz="2000" kern="1200">
                <a:solidFill>
                  <a:srgbClr val="9F373A"/>
                </a:solidFill>
                <a:latin typeface="Calibri" panose="020F0502020204030204" pitchFamily="34" charset="0"/>
                <a:ea typeface="+mn-ea"/>
                <a:cs typeface="Arial" panose="020B0604020202020204" pitchFamily="34" charset="0"/>
              </a:defRPr>
            </a:lvl4pPr>
            <a:lvl5pPr marL="1435100" indent="-36195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rgbClr val="9F373A"/>
                </a:solidFill>
                <a:latin typeface="Calibri" panose="020F0502020204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Fig. 4: Portable Air Pressure Box</a:t>
            </a:r>
          </a:p>
        </p:txBody>
      </p:sp>
    </p:spTree>
    <p:custDataLst>
      <p:tags r:id="rId1"/>
    </p:custDataLst>
    <p:extLst>
      <p:ext uri="{BB962C8B-B14F-4D97-AF65-F5344CB8AC3E}">
        <p14:creationId xmlns:p14="http://schemas.microsoft.com/office/powerpoint/2010/main" val="604914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Office Theme">
  <a:themeElements>
    <a:clrScheme name="vf-OS">
      <a:dk1>
        <a:srgbClr val="262626"/>
      </a:dk1>
      <a:lt1>
        <a:srgbClr val="FFFFFF"/>
      </a:lt1>
      <a:dk2>
        <a:srgbClr val="44546A"/>
      </a:dk2>
      <a:lt2>
        <a:srgbClr val="FFFFFF"/>
      </a:lt2>
      <a:accent1>
        <a:srgbClr val="4472C4"/>
      </a:accent1>
      <a:accent2>
        <a:srgbClr val="954F72"/>
      </a:accent2>
      <a:accent3>
        <a:srgbClr val="8EAADB"/>
      </a:accent3>
      <a:accent4>
        <a:srgbClr val="C490AA"/>
      </a:accent4>
      <a:accent5>
        <a:srgbClr val="757070"/>
      </a:accent5>
      <a:accent6>
        <a:srgbClr val="757070"/>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3452</Words>
  <Application>Microsoft Office PowerPoint</Application>
  <PresentationFormat>Widescreen</PresentationFormat>
  <Paragraphs>351</Paragraphs>
  <Slides>41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Courier New</vt:lpstr>
      <vt:lpstr>Wingdings</vt:lpstr>
      <vt:lpstr>4_Office Theme</vt:lpstr>
      <vt:lpstr>How to use the Experimentation Facility</vt:lpstr>
      <vt:lpstr>Table of Contents</vt:lpstr>
      <vt:lpstr>Introduction - Experimentation Facility</vt:lpstr>
      <vt:lpstr>Introduction - Experimentation Facility</vt:lpstr>
      <vt:lpstr>Equipment – FESTO MPS Assembly Line</vt:lpstr>
      <vt:lpstr>Technical Specifications – FESTO Line</vt:lpstr>
      <vt:lpstr>Equipment – EMCO Milling Machine</vt:lpstr>
      <vt:lpstr>Technical Specifications – EMCO Milling Machine</vt:lpstr>
      <vt:lpstr>Equipment – Portable Air Pressure Box</vt:lpstr>
      <vt:lpstr>Technical Specifications – Air Pressure Box</vt:lpstr>
      <vt:lpstr>Equipment – FASTory Assembly Line</vt:lpstr>
      <vt:lpstr>Technical Specifications – FASTory Line</vt:lpstr>
      <vt:lpstr>Technical Specifications – FASTory Line Components</vt:lpstr>
      <vt:lpstr>Technical Specifications – FASTory Line Components</vt:lpstr>
      <vt:lpstr>Technical Specifications – FASTory Line Components</vt:lpstr>
      <vt:lpstr>Technical Specifications – FASTory Line Components</vt:lpstr>
      <vt:lpstr>Technical Specifications – FASTory Line Components</vt:lpstr>
      <vt:lpstr>Technical Specifications – FASTory Line Components</vt:lpstr>
      <vt:lpstr>Technical Specifications – FASTory Line Components</vt:lpstr>
      <vt:lpstr>Technical Specifications – FASTory RTUs</vt:lpstr>
      <vt:lpstr>Technical Specifications – FASTory Line APIs</vt:lpstr>
      <vt:lpstr>Technical Specifications – FASTory Line APIs</vt:lpstr>
      <vt:lpstr>Technical Specifications – FASTory Line APIs</vt:lpstr>
      <vt:lpstr>Technical Specifications – FASTory Line APIs</vt:lpstr>
      <vt:lpstr>Technical Specifications – FASTory Line APIs</vt:lpstr>
      <vt:lpstr>Technical Specifications – FASTory Line APIs</vt:lpstr>
      <vt:lpstr>Technical Specifications – FASTory Line APIs</vt:lpstr>
      <vt:lpstr>Technical Specifications – FASTory Line APIs</vt:lpstr>
      <vt:lpstr>Technical Specifications – FASTory Line APIs</vt:lpstr>
      <vt:lpstr>Implementation (Example – FASTory Line)</vt:lpstr>
      <vt:lpstr>Implementation (Example – FASTory Line)</vt:lpstr>
      <vt:lpstr>Implementation (Example – FASTory Line)</vt:lpstr>
      <vt:lpstr>Implementation (Example – FASTory Line)</vt:lpstr>
      <vt:lpstr>Implementation (Example – FASTory Line)</vt:lpstr>
      <vt:lpstr>Implementation (Example – FASTory Line)</vt:lpstr>
      <vt:lpstr>Implementation (Example – FASTory Line)</vt:lpstr>
      <vt:lpstr>Implementation (Example – FASTory Line)</vt:lpstr>
      <vt:lpstr>Implementation (Example – FASTory Line)</vt:lpstr>
      <vt:lpstr>Questions </vt:lpstr>
      <vt:lpstr>ZDMP – Conclusion  </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ZDMP – WP12: ZDMP Ecosystem Outreach and Cascading Call Management</dc:title>
  <dc:creator>Nic Fair</dc:creator>
  <cp:lastModifiedBy>Samuel Afolaranmi (TAU)</cp:lastModifiedBy>
  <cp:revision>420</cp:revision>
  <dcterms:created xsi:type="dcterms:W3CDTF">2019-12-19T16:12:32Z</dcterms:created>
  <dcterms:modified xsi:type="dcterms:W3CDTF">2021-09-27T19:13:51Z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232F5B7F-8F9A-421B-84AC-46FBDC487382</vt:lpwstr>
  </property>
  <property fmtid="{D5CDD505-2E9C-101B-9397-08002B2CF9AE}" pid="3" name="ArticulatePath">
    <vt:lpwstr>Guidance for reviewers_v1</vt:lpwstr>
  </property>
</Properties>
</file>